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345" r:id="rId2"/>
    <p:sldId id="258" r:id="rId3"/>
    <p:sldId id="287" r:id="rId4"/>
    <p:sldId id="288" r:id="rId5"/>
    <p:sldId id="289" r:id="rId6"/>
    <p:sldId id="290" r:id="rId7"/>
    <p:sldId id="291" r:id="rId8"/>
    <p:sldId id="351" r:id="rId9"/>
    <p:sldId id="296" r:id="rId10"/>
    <p:sldId id="309" r:id="rId11"/>
    <p:sldId id="332" r:id="rId12"/>
    <p:sldId id="336" r:id="rId13"/>
    <p:sldId id="335" r:id="rId14"/>
    <p:sldId id="350" r:id="rId15"/>
    <p:sldId id="300" r:id="rId16"/>
    <p:sldId id="301" r:id="rId17"/>
    <p:sldId id="303" r:id="rId18"/>
    <p:sldId id="354" r:id="rId19"/>
    <p:sldId id="338" r:id="rId20"/>
    <p:sldId id="341" r:id="rId21"/>
    <p:sldId id="330" r:id="rId22"/>
    <p:sldId id="342" r:id="rId23"/>
    <p:sldId id="326" r:id="rId24"/>
    <p:sldId id="352" r:id="rId25"/>
    <p:sldId id="314" r:id="rId26"/>
    <p:sldId id="328" r:id="rId27"/>
    <p:sldId id="353" r:id="rId28"/>
    <p:sldId id="316" r:id="rId29"/>
    <p:sldId id="343" r:id="rId30"/>
    <p:sldId id="355" r:id="rId31"/>
    <p:sldId id="344" r:id="rId32"/>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len Joseph" initials="GJ" lastIdx="30" clrIdx="0"/>
  <p:cmAuthor id="1" name="UCSF" initials="" lastIdx="17" clrIdx="1"/>
  <p:cmAuthor id="2" name="Janice" initials="" lastIdx="4" clrIdx="2"/>
  <p:cmAuthor id="3" name="Karlena Lara-Otero"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29A5A5"/>
    <a:srgbClr val="006699"/>
    <a:srgbClr val="0000CC"/>
    <a:srgbClr val="6666FF"/>
    <a:srgbClr val="FF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0" autoAdjust="0"/>
    <p:restoredTop sz="77656" autoAdjust="0"/>
  </p:normalViewPr>
  <p:slideViewPr>
    <p:cSldViewPr>
      <p:cViewPr>
        <p:scale>
          <a:sx n="80" d="100"/>
          <a:sy n="80" d="100"/>
        </p:scale>
        <p:origin x="-64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08"/>
    </p:cViewPr>
  </p:sorterViewPr>
  <p:notesViewPr>
    <p:cSldViewPr>
      <p:cViewPr>
        <p:scale>
          <a:sx n="143" d="100"/>
          <a:sy n="143" d="100"/>
        </p:scale>
        <p:origin x="-3464" y="52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111111111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  </c:v>
                </c:pt>
              </c:strCache>
            </c:strRef>
          </c:tx>
          <c:spPr>
            <a:ln>
              <a:solidFill>
                <a:schemeClr val="accent1"/>
              </a:solidFill>
            </a:ln>
          </c:spPr>
          <c:dPt>
            <c:idx val="0"/>
            <c:bubble3D val="0"/>
            <c:spPr>
              <a:solidFill>
                <a:schemeClr val="accent2"/>
              </a:solidFill>
              <a:ln>
                <a:solidFill>
                  <a:schemeClr val="accent1"/>
                </a:solidFill>
              </a:ln>
            </c:spPr>
          </c:dPt>
          <c:dPt>
            <c:idx val="1"/>
            <c:bubble3D val="0"/>
            <c:spPr>
              <a:solidFill>
                <a:srgbClr val="FFFF00"/>
              </a:solidFill>
              <a:ln>
                <a:solidFill>
                  <a:schemeClr val="accent1"/>
                </a:solidFill>
              </a:ln>
            </c:spPr>
          </c:dPt>
          <c:cat>
            <c:strRef>
              <c:f>Sheet1!$A$2:$A$5</c:f>
              <c:strCache>
                <c:ptCount val="4"/>
                <c:pt idx="0">
                  <c:v>Pre-natal</c:v>
                </c:pt>
                <c:pt idx="1">
                  <c:v>Cancer Genetics</c:v>
                </c:pt>
                <c:pt idx="2">
                  <c:v>Pediatrics </c:v>
                </c:pt>
                <c:pt idx="3">
                  <c:v>Other specialties</c:v>
                </c:pt>
              </c:strCache>
            </c:strRef>
          </c:cat>
          <c:val>
            <c:numRef>
              <c:f>Sheet1!$B$2:$B$5</c:f>
              <c:numCache>
                <c:formatCode>0%</c:formatCode>
                <c:ptCount val="4"/>
                <c:pt idx="0">
                  <c:v>0.35</c:v>
                </c:pt>
                <c:pt idx="1">
                  <c:v>0.28999999999999998</c:v>
                </c:pt>
                <c:pt idx="2">
                  <c:v>0.12</c:v>
                </c:pt>
                <c:pt idx="3">
                  <c:v>0.24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033202099737497"/>
          <c:y val="0.268972933070866"/>
          <c:w val="0.33716797900262502"/>
          <c:h val="0.706288385826771"/>
        </c:manualLayout>
      </c:layout>
      <c:overlay val="0"/>
    </c:legend>
    <c:plotVisOnly val="1"/>
    <c:dispBlanksAs val="gap"/>
    <c:showDLblsOverMax val="0"/>
  </c:chart>
  <c:spPr>
    <a:solidFill>
      <a:schemeClr val="bg2"/>
    </a:solidFill>
  </c:spPr>
  <c:txPr>
    <a:bodyPr/>
    <a:lstStyle/>
    <a:p>
      <a:pPr>
        <a:defRPr sz="2400" baseline="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46EB3-6C6B-4179-80AA-6B4C3076B1E8}"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127FE4DD-9986-4E06-A991-3BF650F01CCA}">
      <dgm:prSet phldrT="[Text]"/>
      <dgm:spPr/>
      <dgm:t>
        <a:bodyPr/>
        <a:lstStyle/>
        <a:p>
          <a:r>
            <a:rPr lang="en-US" dirty="0" smtClean="0"/>
            <a:t>Know cancer risk</a:t>
          </a:r>
          <a:endParaRPr lang="en-US" dirty="0"/>
        </a:p>
      </dgm:t>
    </dgm:pt>
    <dgm:pt modelId="{AE199CB9-97E8-4941-9B9F-1E39AFD1192A}" type="parTrans" cxnId="{7AA11B4A-20B8-4393-BB07-8081C39EB14A}">
      <dgm:prSet/>
      <dgm:spPr/>
      <dgm:t>
        <a:bodyPr/>
        <a:lstStyle/>
        <a:p>
          <a:endParaRPr lang="en-US"/>
        </a:p>
      </dgm:t>
    </dgm:pt>
    <dgm:pt modelId="{5175845E-B8E2-4FB1-8D5D-3303850EE9AF}" type="sibTrans" cxnId="{7AA11B4A-20B8-4393-BB07-8081C39EB14A}">
      <dgm:prSet/>
      <dgm:spPr/>
      <dgm:t>
        <a:bodyPr/>
        <a:lstStyle/>
        <a:p>
          <a:endParaRPr lang="en-US"/>
        </a:p>
      </dgm:t>
    </dgm:pt>
    <dgm:pt modelId="{54F76C99-3DB1-4FD8-B355-4018E79E8FC3}">
      <dgm:prSet phldrT="[Text]"/>
      <dgm:spPr/>
      <dgm:t>
        <a:bodyPr/>
        <a:lstStyle/>
        <a:p>
          <a:r>
            <a:rPr lang="en-US" dirty="0" smtClean="0"/>
            <a:t>Identify whether other family member might be at high risk for developing cancer.  </a:t>
          </a:r>
          <a:endParaRPr lang="en-US" dirty="0"/>
        </a:p>
      </dgm:t>
    </dgm:pt>
    <dgm:pt modelId="{A499EEEC-1882-4393-8C82-122DFB7C1DD3}" type="parTrans" cxnId="{3E62641A-BEE3-439B-8D6F-F131BE575BE5}">
      <dgm:prSet/>
      <dgm:spPr/>
      <dgm:t>
        <a:bodyPr/>
        <a:lstStyle/>
        <a:p>
          <a:endParaRPr lang="en-US"/>
        </a:p>
      </dgm:t>
    </dgm:pt>
    <dgm:pt modelId="{F89E52B2-D243-43DC-B8DA-C2BDF26B0117}" type="sibTrans" cxnId="{3E62641A-BEE3-439B-8D6F-F131BE575BE5}">
      <dgm:prSet/>
      <dgm:spPr/>
      <dgm:t>
        <a:bodyPr/>
        <a:lstStyle/>
        <a:p>
          <a:endParaRPr lang="en-US"/>
        </a:p>
      </dgm:t>
    </dgm:pt>
    <dgm:pt modelId="{B7FEB3D6-CF58-403A-AC27-D96DD00AD942}">
      <dgm:prSet phldrT="[Text]"/>
      <dgm:spPr/>
      <dgm:t>
        <a:bodyPr/>
        <a:lstStyle/>
        <a:p>
          <a:r>
            <a:rPr lang="en-US" dirty="0" smtClean="0"/>
            <a:t>Early detection</a:t>
          </a:r>
          <a:endParaRPr lang="en-US" dirty="0"/>
        </a:p>
      </dgm:t>
    </dgm:pt>
    <dgm:pt modelId="{97586710-753C-4F50-8E9A-ED1722C5C69B}" type="parTrans" cxnId="{D3615726-6C17-4FED-9ED7-DE0250FC127C}">
      <dgm:prSet/>
      <dgm:spPr/>
      <dgm:t>
        <a:bodyPr/>
        <a:lstStyle/>
        <a:p>
          <a:endParaRPr lang="en-US"/>
        </a:p>
      </dgm:t>
    </dgm:pt>
    <dgm:pt modelId="{D9371C9C-D9E3-4FAA-9B51-767ABA087EA2}" type="sibTrans" cxnId="{D3615726-6C17-4FED-9ED7-DE0250FC127C}">
      <dgm:prSet/>
      <dgm:spPr/>
      <dgm:t>
        <a:bodyPr/>
        <a:lstStyle/>
        <a:p>
          <a:endParaRPr lang="en-US"/>
        </a:p>
      </dgm:t>
    </dgm:pt>
    <dgm:pt modelId="{BE09277A-55FD-45AE-BA83-0CBECD1DA38F}">
      <dgm:prSet phldrT="[Text]"/>
      <dgm:spPr>
        <a:effectLst/>
      </dgm:spPr>
      <dgm:t>
        <a:bodyPr/>
        <a:lstStyle/>
        <a:p>
          <a:r>
            <a:rPr lang="en-US" dirty="0" smtClean="0"/>
            <a:t>Earlier and more frequent </a:t>
          </a:r>
          <a:r>
            <a:rPr lang="en-US" dirty="0" smtClean="0">
              <a:effectLst/>
            </a:rPr>
            <a:t>screening</a:t>
          </a:r>
          <a:endParaRPr lang="en-US" dirty="0">
            <a:effectLst/>
          </a:endParaRPr>
        </a:p>
      </dgm:t>
    </dgm:pt>
    <dgm:pt modelId="{181BED8B-6F13-4657-8158-B9BB456EE34B}" type="parTrans" cxnId="{5ED6FFD6-64AB-41CC-B296-D8B44427F00A}">
      <dgm:prSet/>
      <dgm:spPr/>
      <dgm:t>
        <a:bodyPr/>
        <a:lstStyle/>
        <a:p>
          <a:endParaRPr lang="en-US"/>
        </a:p>
      </dgm:t>
    </dgm:pt>
    <dgm:pt modelId="{8962EB3C-54D0-4888-BA17-5EE15BCCB220}" type="sibTrans" cxnId="{5ED6FFD6-64AB-41CC-B296-D8B44427F00A}">
      <dgm:prSet/>
      <dgm:spPr/>
      <dgm:t>
        <a:bodyPr/>
        <a:lstStyle/>
        <a:p>
          <a:endParaRPr lang="en-US"/>
        </a:p>
      </dgm:t>
    </dgm:pt>
    <dgm:pt modelId="{934EC13F-AB7F-4939-9615-C62046B23C75}">
      <dgm:prSet phldrT="[Text]"/>
      <dgm:spPr/>
      <dgm:t>
        <a:bodyPr/>
        <a:lstStyle/>
        <a:p>
          <a:r>
            <a:rPr lang="en-US" dirty="0" smtClean="0"/>
            <a:t>Better treatment </a:t>
          </a:r>
          <a:endParaRPr lang="en-US" dirty="0"/>
        </a:p>
      </dgm:t>
    </dgm:pt>
    <dgm:pt modelId="{322BD752-509F-4622-A3C4-118DF99A2E5B}" type="parTrans" cxnId="{8A2F0FF1-E79E-4004-9C08-0CBEBA4FC425}">
      <dgm:prSet/>
      <dgm:spPr/>
      <dgm:t>
        <a:bodyPr/>
        <a:lstStyle/>
        <a:p>
          <a:endParaRPr lang="en-US"/>
        </a:p>
      </dgm:t>
    </dgm:pt>
    <dgm:pt modelId="{74E5F14C-5732-4CBD-854C-5BA50E870EEE}" type="sibTrans" cxnId="{8A2F0FF1-E79E-4004-9C08-0CBEBA4FC425}">
      <dgm:prSet/>
      <dgm:spPr/>
      <dgm:t>
        <a:bodyPr/>
        <a:lstStyle/>
        <a:p>
          <a:endParaRPr lang="en-US"/>
        </a:p>
      </dgm:t>
    </dgm:pt>
    <dgm:pt modelId="{7C8F8DC6-037D-4F02-B6FD-B39B0CB441C6}">
      <dgm:prSet phldrT="[Text]"/>
      <dgm:spPr/>
      <dgm:t>
        <a:bodyPr/>
        <a:lstStyle/>
        <a:p>
          <a:r>
            <a:rPr lang="en-US" dirty="0" smtClean="0"/>
            <a:t>Treatment could begin earlier, which might lead, for example, to a lumpectomy instead of mastectomy.</a:t>
          </a:r>
          <a:endParaRPr lang="en-US" dirty="0"/>
        </a:p>
      </dgm:t>
    </dgm:pt>
    <dgm:pt modelId="{C3C73522-E28D-4C7F-939E-1B960A69C909}" type="parTrans" cxnId="{AADC5714-1390-4FA0-AF2A-582A940196DE}">
      <dgm:prSet/>
      <dgm:spPr/>
      <dgm:t>
        <a:bodyPr/>
        <a:lstStyle/>
        <a:p>
          <a:endParaRPr lang="en-US"/>
        </a:p>
      </dgm:t>
    </dgm:pt>
    <dgm:pt modelId="{1CE194D7-220B-42BA-AD53-1EF556FCB3B6}" type="sibTrans" cxnId="{AADC5714-1390-4FA0-AF2A-582A940196DE}">
      <dgm:prSet/>
      <dgm:spPr/>
      <dgm:t>
        <a:bodyPr/>
        <a:lstStyle/>
        <a:p>
          <a:endParaRPr lang="en-US"/>
        </a:p>
      </dgm:t>
    </dgm:pt>
    <dgm:pt modelId="{9BF73E7B-95C6-8D45-9A87-DBF77F1EE392}">
      <dgm:prSet/>
      <dgm:spPr/>
      <dgm:t>
        <a:bodyPr/>
        <a:lstStyle/>
        <a:p>
          <a:r>
            <a:rPr lang="en-US" dirty="0" smtClean="0"/>
            <a:t>Prevention</a:t>
          </a:r>
          <a:endParaRPr lang="en-US" dirty="0"/>
        </a:p>
      </dgm:t>
    </dgm:pt>
    <dgm:pt modelId="{31185B9A-FED0-D745-A004-6B943DA63CE8}" type="parTrans" cxnId="{11C55657-6411-BD4C-A9B4-BBE9EBEA1023}">
      <dgm:prSet/>
      <dgm:spPr/>
      <dgm:t>
        <a:bodyPr/>
        <a:lstStyle/>
        <a:p>
          <a:endParaRPr lang="en-US"/>
        </a:p>
      </dgm:t>
    </dgm:pt>
    <dgm:pt modelId="{555BFC54-1AD5-A44D-A66A-BD9BB66CFFED}" type="sibTrans" cxnId="{11C55657-6411-BD4C-A9B4-BBE9EBEA1023}">
      <dgm:prSet/>
      <dgm:spPr/>
      <dgm:t>
        <a:bodyPr/>
        <a:lstStyle/>
        <a:p>
          <a:endParaRPr lang="en-US"/>
        </a:p>
      </dgm:t>
    </dgm:pt>
    <dgm:pt modelId="{740D61A2-9ECE-E24A-AD88-52B2EBEF0484}">
      <dgm:prSet/>
      <dgm:spPr>
        <a:effectLst/>
      </dgm:spPr>
      <dgm:t>
        <a:bodyPr/>
        <a:lstStyle/>
        <a:p>
          <a:r>
            <a:rPr lang="en-US" dirty="0" smtClean="0">
              <a:effectLst/>
            </a:rPr>
            <a:t>Prophylactic mastectomy and oophorectomy</a:t>
          </a:r>
          <a:endParaRPr lang="en-US" dirty="0">
            <a:effectLst/>
          </a:endParaRPr>
        </a:p>
      </dgm:t>
    </dgm:pt>
    <dgm:pt modelId="{12988824-6C9D-EB40-B120-EC1FAB517332}" type="parTrans" cxnId="{27B9A279-1CE6-0F4E-8052-3E0E647767EB}">
      <dgm:prSet/>
      <dgm:spPr/>
      <dgm:t>
        <a:bodyPr/>
        <a:lstStyle/>
        <a:p>
          <a:endParaRPr lang="en-US"/>
        </a:p>
      </dgm:t>
    </dgm:pt>
    <dgm:pt modelId="{F9515775-3B55-C642-9C0E-718BACA3A235}" type="sibTrans" cxnId="{27B9A279-1CE6-0F4E-8052-3E0E647767EB}">
      <dgm:prSet/>
      <dgm:spPr/>
      <dgm:t>
        <a:bodyPr/>
        <a:lstStyle/>
        <a:p>
          <a:endParaRPr lang="en-US"/>
        </a:p>
      </dgm:t>
    </dgm:pt>
    <dgm:pt modelId="{2F4641CB-C53D-BD42-B3A8-655499A7ABBC}">
      <dgm:prSet/>
      <dgm:spPr>
        <a:effectLst/>
      </dgm:spPr>
      <dgm:t>
        <a:bodyPr/>
        <a:lstStyle/>
        <a:p>
          <a:r>
            <a:rPr lang="en-US" dirty="0" smtClean="0">
              <a:effectLst/>
            </a:rPr>
            <a:t>Hormonal treatments (Tamoxifen, birth control pills)</a:t>
          </a:r>
          <a:endParaRPr lang="en-US" dirty="0">
            <a:effectLst/>
          </a:endParaRPr>
        </a:p>
      </dgm:t>
    </dgm:pt>
    <dgm:pt modelId="{7286074C-327D-7B46-92D0-14D72D95383B}" type="parTrans" cxnId="{C8E46BFB-9231-144B-8DE2-D2B2B44CEF13}">
      <dgm:prSet/>
      <dgm:spPr/>
      <dgm:t>
        <a:bodyPr/>
        <a:lstStyle/>
        <a:p>
          <a:endParaRPr lang="en-US"/>
        </a:p>
      </dgm:t>
    </dgm:pt>
    <dgm:pt modelId="{F5825393-30EC-E041-A830-1387133221A0}" type="sibTrans" cxnId="{C8E46BFB-9231-144B-8DE2-D2B2B44CEF13}">
      <dgm:prSet/>
      <dgm:spPr/>
      <dgm:t>
        <a:bodyPr/>
        <a:lstStyle/>
        <a:p>
          <a:endParaRPr lang="en-US"/>
        </a:p>
      </dgm:t>
    </dgm:pt>
    <dgm:pt modelId="{673CFD5A-B2FB-48AC-929C-A618BB3E76FB}">
      <dgm:prSet phldrT="[Text]"/>
      <dgm:spPr>
        <a:effectLst/>
      </dgm:spPr>
      <dgm:t>
        <a:bodyPr/>
        <a:lstStyle/>
        <a:p>
          <a:r>
            <a:rPr lang="en-US" dirty="0" smtClean="0"/>
            <a:t>More aggressive follow-up of suggestive screening results</a:t>
          </a:r>
          <a:endParaRPr lang="en-US" dirty="0"/>
        </a:p>
      </dgm:t>
    </dgm:pt>
    <dgm:pt modelId="{7C0B0456-E1CD-4B06-B088-77545002B1A1}" type="parTrans" cxnId="{A7FF4115-19AC-4B7F-951D-259B9CF7F7AD}">
      <dgm:prSet/>
      <dgm:spPr/>
      <dgm:t>
        <a:bodyPr/>
        <a:lstStyle/>
        <a:p>
          <a:endParaRPr lang="en-US"/>
        </a:p>
      </dgm:t>
    </dgm:pt>
    <dgm:pt modelId="{A651127F-83CA-47C8-99C5-70317912976E}" type="sibTrans" cxnId="{A7FF4115-19AC-4B7F-951D-259B9CF7F7AD}">
      <dgm:prSet/>
      <dgm:spPr/>
      <dgm:t>
        <a:bodyPr/>
        <a:lstStyle/>
        <a:p>
          <a:endParaRPr lang="en-US"/>
        </a:p>
      </dgm:t>
    </dgm:pt>
    <dgm:pt modelId="{FF1457D6-626D-8C4C-8AB7-F537F4CFD943}">
      <dgm:prSet/>
      <dgm:spPr>
        <a:effectLst/>
      </dgm:spPr>
      <dgm:t>
        <a:bodyPr/>
        <a:lstStyle/>
        <a:p>
          <a:r>
            <a:rPr lang="en-US" dirty="0" smtClean="0">
              <a:effectLst/>
            </a:rPr>
            <a:t>Colonoscopy </a:t>
          </a:r>
          <a:endParaRPr lang="en-US" dirty="0">
            <a:effectLst/>
          </a:endParaRPr>
        </a:p>
      </dgm:t>
    </dgm:pt>
    <dgm:pt modelId="{C157E13A-F781-9346-875F-1EFEBBFE268A}" type="parTrans" cxnId="{2565F0BC-9BB6-6744-843F-61622BADABF9}">
      <dgm:prSet/>
      <dgm:spPr/>
      <dgm:t>
        <a:bodyPr/>
        <a:lstStyle/>
        <a:p>
          <a:endParaRPr lang="en-US"/>
        </a:p>
      </dgm:t>
    </dgm:pt>
    <dgm:pt modelId="{95EE84E4-02D6-7145-8DA0-E5952D313D27}" type="sibTrans" cxnId="{2565F0BC-9BB6-6744-843F-61622BADABF9}">
      <dgm:prSet/>
      <dgm:spPr/>
      <dgm:t>
        <a:bodyPr/>
        <a:lstStyle/>
        <a:p>
          <a:endParaRPr lang="en-US"/>
        </a:p>
      </dgm:t>
    </dgm:pt>
    <dgm:pt modelId="{117B275C-130F-4286-9FF0-848F04D1D78D}" type="pres">
      <dgm:prSet presAssocID="{67146EB3-6C6B-4179-80AA-6B4C3076B1E8}" presName="linearFlow" presStyleCnt="0">
        <dgm:presLayoutVars>
          <dgm:dir/>
          <dgm:animLvl val="lvl"/>
          <dgm:resizeHandles val="exact"/>
        </dgm:presLayoutVars>
      </dgm:prSet>
      <dgm:spPr/>
      <dgm:t>
        <a:bodyPr/>
        <a:lstStyle/>
        <a:p>
          <a:endParaRPr lang="en-US"/>
        </a:p>
      </dgm:t>
    </dgm:pt>
    <dgm:pt modelId="{F35B745D-8EB9-457B-BF4B-C8937D085B38}" type="pres">
      <dgm:prSet presAssocID="{127FE4DD-9986-4E06-A991-3BF650F01CCA}" presName="composite" presStyleCnt="0"/>
      <dgm:spPr/>
    </dgm:pt>
    <dgm:pt modelId="{E9001770-5D8C-4EDF-8945-427FD483CCE6}" type="pres">
      <dgm:prSet presAssocID="{127FE4DD-9986-4E06-A991-3BF650F01CCA}" presName="parentText" presStyleLbl="alignNode1" presStyleIdx="0" presStyleCnt="4">
        <dgm:presLayoutVars>
          <dgm:chMax val="1"/>
          <dgm:bulletEnabled val="1"/>
        </dgm:presLayoutVars>
      </dgm:prSet>
      <dgm:spPr/>
      <dgm:t>
        <a:bodyPr/>
        <a:lstStyle/>
        <a:p>
          <a:endParaRPr lang="en-US"/>
        </a:p>
      </dgm:t>
    </dgm:pt>
    <dgm:pt modelId="{A3EE6963-5623-47B9-BC24-E3DCED341CD1}" type="pres">
      <dgm:prSet presAssocID="{127FE4DD-9986-4E06-A991-3BF650F01CCA}" presName="descendantText" presStyleLbl="alignAcc1" presStyleIdx="0" presStyleCnt="4">
        <dgm:presLayoutVars>
          <dgm:bulletEnabled val="1"/>
        </dgm:presLayoutVars>
      </dgm:prSet>
      <dgm:spPr/>
      <dgm:t>
        <a:bodyPr/>
        <a:lstStyle/>
        <a:p>
          <a:endParaRPr lang="en-US"/>
        </a:p>
      </dgm:t>
    </dgm:pt>
    <dgm:pt modelId="{AF4B503A-23F4-4009-AE1D-78216D314D4E}" type="pres">
      <dgm:prSet presAssocID="{5175845E-B8E2-4FB1-8D5D-3303850EE9AF}" presName="sp" presStyleCnt="0"/>
      <dgm:spPr/>
    </dgm:pt>
    <dgm:pt modelId="{D3897197-C004-4EB0-A32D-5120133CABB3}" type="pres">
      <dgm:prSet presAssocID="{B7FEB3D6-CF58-403A-AC27-D96DD00AD942}" presName="composite" presStyleCnt="0"/>
      <dgm:spPr/>
    </dgm:pt>
    <dgm:pt modelId="{C5496A59-D768-40E8-8948-14A49E62EDC8}" type="pres">
      <dgm:prSet presAssocID="{B7FEB3D6-CF58-403A-AC27-D96DD00AD942}" presName="parentText" presStyleLbl="alignNode1" presStyleIdx="1" presStyleCnt="4">
        <dgm:presLayoutVars>
          <dgm:chMax val="1"/>
          <dgm:bulletEnabled val="1"/>
        </dgm:presLayoutVars>
      </dgm:prSet>
      <dgm:spPr/>
      <dgm:t>
        <a:bodyPr/>
        <a:lstStyle/>
        <a:p>
          <a:endParaRPr lang="en-US"/>
        </a:p>
      </dgm:t>
    </dgm:pt>
    <dgm:pt modelId="{0AD12217-7FD5-4D35-923C-BCB8166749F5}" type="pres">
      <dgm:prSet presAssocID="{B7FEB3D6-CF58-403A-AC27-D96DD00AD942}" presName="descendantText" presStyleLbl="alignAcc1" presStyleIdx="1" presStyleCnt="4">
        <dgm:presLayoutVars>
          <dgm:bulletEnabled val="1"/>
        </dgm:presLayoutVars>
      </dgm:prSet>
      <dgm:spPr/>
      <dgm:t>
        <a:bodyPr/>
        <a:lstStyle/>
        <a:p>
          <a:endParaRPr lang="en-US"/>
        </a:p>
      </dgm:t>
    </dgm:pt>
    <dgm:pt modelId="{A50EA455-F030-40F9-85ED-91EFFBB36672}" type="pres">
      <dgm:prSet presAssocID="{D9371C9C-D9E3-4FAA-9B51-767ABA087EA2}" presName="sp" presStyleCnt="0"/>
      <dgm:spPr/>
    </dgm:pt>
    <dgm:pt modelId="{1A32321D-5353-440B-BFEC-1C9C08264D8C}" type="pres">
      <dgm:prSet presAssocID="{934EC13F-AB7F-4939-9615-C62046B23C75}" presName="composite" presStyleCnt="0"/>
      <dgm:spPr/>
    </dgm:pt>
    <dgm:pt modelId="{3EDE3F3B-9068-4C33-B769-6D79A46EBACB}" type="pres">
      <dgm:prSet presAssocID="{934EC13F-AB7F-4939-9615-C62046B23C75}" presName="parentText" presStyleLbl="alignNode1" presStyleIdx="2" presStyleCnt="4">
        <dgm:presLayoutVars>
          <dgm:chMax val="1"/>
          <dgm:bulletEnabled val="1"/>
        </dgm:presLayoutVars>
      </dgm:prSet>
      <dgm:spPr/>
      <dgm:t>
        <a:bodyPr/>
        <a:lstStyle/>
        <a:p>
          <a:endParaRPr lang="en-US"/>
        </a:p>
      </dgm:t>
    </dgm:pt>
    <dgm:pt modelId="{E9F8E4EC-DC6E-4589-8DB6-94C0396F6E33}" type="pres">
      <dgm:prSet presAssocID="{934EC13F-AB7F-4939-9615-C62046B23C75}" presName="descendantText" presStyleLbl="alignAcc1" presStyleIdx="2" presStyleCnt="4">
        <dgm:presLayoutVars>
          <dgm:bulletEnabled val="1"/>
        </dgm:presLayoutVars>
      </dgm:prSet>
      <dgm:spPr/>
      <dgm:t>
        <a:bodyPr/>
        <a:lstStyle/>
        <a:p>
          <a:endParaRPr lang="en-US"/>
        </a:p>
      </dgm:t>
    </dgm:pt>
    <dgm:pt modelId="{E2529C19-D4E3-3846-B792-CC9D59D9AC45}" type="pres">
      <dgm:prSet presAssocID="{74E5F14C-5732-4CBD-854C-5BA50E870EEE}" presName="sp" presStyleCnt="0"/>
      <dgm:spPr/>
    </dgm:pt>
    <dgm:pt modelId="{E04A28F5-0306-9A46-808E-0464FC59E345}" type="pres">
      <dgm:prSet presAssocID="{9BF73E7B-95C6-8D45-9A87-DBF77F1EE392}" presName="composite" presStyleCnt="0"/>
      <dgm:spPr/>
    </dgm:pt>
    <dgm:pt modelId="{149BF50E-CE3D-0944-B962-28F8B9DD7E4D}" type="pres">
      <dgm:prSet presAssocID="{9BF73E7B-95C6-8D45-9A87-DBF77F1EE392}" presName="parentText" presStyleLbl="alignNode1" presStyleIdx="3" presStyleCnt="4">
        <dgm:presLayoutVars>
          <dgm:chMax val="1"/>
          <dgm:bulletEnabled val="1"/>
        </dgm:presLayoutVars>
      </dgm:prSet>
      <dgm:spPr/>
      <dgm:t>
        <a:bodyPr/>
        <a:lstStyle/>
        <a:p>
          <a:endParaRPr lang="en-US"/>
        </a:p>
      </dgm:t>
    </dgm:pt>
    <dgm:pt modelId="{6C63CD40-8E9E-5F48-8E67-02076A654697}" type="pres">
      <dgm:prSet presAssocID="{9BF73E7B-95C6-8D45-9A87-DBF77F1EE392}" presName="descendantText" presStyleLbl="alignAcc1" presStyleIdx="3" presStyleCnt="4">
        <dgm:presLayoutVars>
          <dgm:bulletEnabled val="1"/>
        </dgm:presLayoutVars>
      </dgm:prSet>
      <dgm:spPr/>
      <dgm:t>
        <a:bodyPr/>
        <a:lstStyle/>
        <a:p>
          <a:endParaRPr lang="en-US"/>
        </a:p>
      </dgm:t>
    </dgm:pt>
  </dgm:ptLst>
  <dgm:cxnLst>
    <dgm:cxn modelId="{012FEA9F-DF76-4BE8-A6E0-1706D1ABA1DB}" type="presOf" srcId="{54F76C99-3DB1-4FD8-B355-4018E79E8FC3}" destId="{A3EE6963-5623-47B9-BC24-E3DCED341CD1}" srcOrd="0" destOrd="0" presId="urn:microsoft.com/office/officeart/2005/8/layout/chevron2"/>
    <dgm:cxn modelId="{23035589-4D06-4FBE-9819-8B85A3E39CC9}" type="presOf" srcId="{7C8F8DC6-037D-4F02-B6FD-B39B0CB441C6}" destId="{E9F8E4EC-DC6E-4589-8DB6-94C0396F6E33}" srcOrd="0" destOrd="0" presId="urn:microsoft.com/office/officeart/2005/8/layout/chevron2"/>
    <dgm:cxn modelId="{DA2CF552-4091-48EC-9004-0AFD6BAC8F93}" type="presOf" srcId="{127FE4DD-9986-4E06-A991-3BF650F01CCA}" destId="{E9001770-5D8C-4EDF-8945-427FD483CCE6}" srcOrd="0" destOrd="0" presId="urn:microsoft.com/office/officeart/2005/8/layout/chevron2"/>
    <dgm:cxn modelId="{7E8ECED2-D57F-47AC-934B-D766C21312BF}" type="presOf" srcId="{2F4641CB-C53D-BD42-B3A8-655499A7ABBC}" destId="{6C63CD40-8E9E-5F48-8E67-02076A654697}" srcOrd="0" destOrd="1" presId="urn:microsoft.com/office/officeart/2005/8/layout/chevron2"/>
    <dgm:cxn modelId="{A7FF4115-19AC-4B7F-951D-259B9CF7F7AD}" srcId="{B7FEB3D6-CF58-403A-AC27-D96DD00AD942}" destId="{673CFD5A-B2FB-48AC-929C-A618BB3E76FB}" srcOrd="1" destOrd="0" parTransId="{7C0B0456-E1CD-4B06-B088-77545002B1A1}" sibTransId="{A651127F-83CA-47C8-99C5-70317912976E}"/>
    <dgm:cxn modelId="{3DDEED26-80A9-490A-B212-2CEAB136BA6A}" type="presOf" srcId="{934EC13F-AB7F-4939-9615-C62046B23C75}" destId="{3EDE3F3B-9068-4C33-B769-6D79A46EBACB}" srcOrd="0" destOrd="0" presId="urn:microsoft.com/office/officeart/2005/8/layout/chevron2"/>
    <dgm:cxn modelId="{11C55657-6411-BD4C-A9B4-BBE9EBEA1023}" srcId="{67146EB3-6C6B-4179-80AA-6B4C3076B1E8}" destId="{9BF73E7B-95C6-8D45-9A87-DBF77F1EE392}" srcOrd="3" destOrd="0" parTransId="{31185B9A-FED0-D745-A004-6B943DA63CE8}" sibTransId="{555BFC54-1AD5-A44D-A66A-BD9BB66CFFED}"/>
    <dgm:cxn modelId="{1C5F2B6F-0614-4622-8ADF-564E20B4C56E}" type="presOf" srcId="{740D61A2-9ECE-E24A-AD88-52B2EBEF0484}" destId="{6C63CD40-8E9E-5F48-8E67-02076A654697}" srcOrd="0" destOrd="0" presId="urn:microsoft.com/office/officeart/2005/8/layout/chevron2"/>
    <dgm:cxn modelId="{27B9A279-1CE6-0F4E-8052-3E0E647767EB}" srcId="{9BF73E7B-95C6-8D45-9A87-DBF77F1EE392}" destId="{740D61A2-9ECE-E24A-AD88-52B2EBEF0484}" srcOrd="0" destOrd="0" parTransId="{12988824-6C9D-EB40-B120-EC1FAB517332}" sibTransId="{F9515775-3B55-C642-9C0E-718BACA3A235}"/>
    <dgm:cxn modelId="{F382DB43-A09D-0048-8262-79352164CAFD}" type="presOf" srcId="{FF1457D6-626D-8C4C-8AB7-F537F4CFD943}" destId="{6C63CD40-8E9E-5F48-8E67-02076A654697}" srcOrd="0" destOrd="2" presId="urn:microsoft.com/office/officeart/2005/8/layout/chevron2"/>
    <dgm:cxn modelId="{AADC5714-1390-4FA0-AF2A-582A940196DE}" srcId="{934EC13F-AB7F-4939-9615-C62046B23C75}" destId="{7C8F8DC6-037D-4F02-B6FD-B39B0CB441C6}" srcOrd="0" destOrd="0" parTransId="{C3C73522-E28D-4C7F-939E-1B960A69C909}" sibTransId="{1CE194D7-220B-42BA-AD53-1EF556FCB3B6}"/>
    <dgm:cxn modelId="{5ED6FFD6-64AB-41CC-B296-D8B44427F00A}" srcId="{B7FEB3D6-CF58-403A-AC27-D96DD00AD942}" destId="{BE09277A-55FD-45AE-BA83-0CBECD1DA38F}" srcOrd="0" destOrd="0" parTransId="{181BED8B-6F13-4657-8158-B9BB456EE34B}" sibTransId="{8962EB3C-54D0-4888-BA17-5EE15BCCB220}"/>
    <dgm:cxn modelId="{3E62641A-BEE3-439B-8D6F-F131BE575BE5}" srcId="{127FE4DD-9986-4E06-A991-3BF650F01CCA}" destId="{54F76C99-3DB1-4FD8-B355-4018E79E8FC3}" srcOrd="0" destOrd="0" parTransId="{A499EEEC-1882-4393-8C82-122DFB7C1DD3}" sibTransId="{F89E52B2-D243-43DC-B8DA-C2BDF26B0117}"/>
    <dgm:cxn modelId="{8A2F0FF1-E79E-4004-9C08-0CBEBA4FC425}" srcId="{67146EB3-6C6B-4179-80AA-6B4C3076B1E8}" destId="{934EC13F-AB7F-4939-9615-C62046B23C75}" srcOrd="2" destOrd="0" parTransId="{322BD752-509F-4622-A3C4-118DF99A2E5B}" sibTransId="{74E5F14C-5732-4CBD-854C-5BA50E870EEE}"/>
    <dgm:cxn modelId="{AB9BDA31-3D7E-427E-A246-A5638100F871}" type="presOf" srcId="{B7FEB3D6-CF58-403A-AC27-D96DD00AD942}" destId="{C5496A59-D768-40E8-8948-14A49E62EDC8}" srcOrd="0" destOrd="0" presId="urn:microsoft.com/office/officeart/2005/8/layout/chevron2"/>
    <dgm:cxn modelId="{D3615726-6C17-4FED-9ED7-DE0250FC127C}" srcId="{67146EB3-6C6B-4179-80AA-6B4C3076B1E8}" destId="{B7FEB3D6-CF58-403A-AC27-D96DD00AD942}" srcOrd="1" destOrd="0" parTransId="{97586710-753C-4F50-8E9A-ED1722C5C69B}" sibTransId="{D9371C9C-D9E3-4FAA-9B51-767ABA087EA2}"/>
    <dgm:cxn modelId="{BB1EF9E3-EEAA-4B5C-AE88-393A90E3E784}" type="presOf" srcId="{67146EB3-6C6B-4179-80AA-6B4C3076B1E8}" destId="{117B275C-130F-4286-9FF0-848F04D1D78D}" srcOrd="0" destOrd="0" presId="urn:microsoft.com/office/officeart/2005/8/layout/chevron2"/>
    <dgm:cxn modelId="{2565F0BC-9BB6-6744-843F-61622BADABF9}" srcId="{9BF73E7B-95C6-8D45-9A87-DBF77F1EE392}" destId="{FF1457D6-626D-8C4C-8AB7-F537F4CFD943}" srcOrd="2" destOrd="0" parTransId="{C157E13A-F781-9346-875F-1EFEBBFE268A}" sibTransId="{95EE84E4-02D6-7145-8DA0-E5952D313D27}"/>
    <dgm:cxn modelId="{7AA11B4A-20B8-4393-BB07-8081C39EB14A}" srcId="{67146EB3-6C6B-4179-80AA-6B4C3076B1E8}" destId="{127FE4DD-9986-4E06-A991-3BF650F01CCA}" srcOrd="0" destOrd="0" parTransId="{AE199CB9-97E8-4941-9B9F-1E39AFD1192A}" sibTransId="{5175845E-B8E2-4FB1-8D5D-3303850EE9AF}"/>
    <dgm:cxn modelId="{CEC04AC8-CE11-46EB-8A7D-26E1A5D6D8D3}" type="presOf" srcId="{BE09277A-55FD-45AE-BA83-0CBECD1DA38F}" destId="{0AD12217-7FD5-4D35-923C-BCB8166749F5}" srcOrd="0" destOrd="0" presId="urn:microsoft.com/office/officeart/2005/8/layout/chevron2"/>
    <dgm:cxn modelId="{6169C389-0620-444C-AEAF-51443C24D886}" type="presOf" srcId="{9BF73E7B-95C6-8D45-9A87-DBF77F1EE392}" destId="{149BF50E-CE3D-0944-B962-28F8B9DD7E4D}" srcOrd="0" destOrd="0" presId="urn:microsoft.com/office/officeart/2005/8/layout/chevron2"/>
    <dgm:cxn modelId="{C8E46BFB-9231-144B-8DE2-D2B2B44CEF13}" srcId="{9BF73E7B-95C6-8D45-9A87-DBF77F1EE392}" destId="{2F4641CB-C53D-BD42-B3A8-655499A7ABBC}" srcOrd="1" destOrd="0" parTransId="{7286074C-327D-7B46-92D0-14D72D95383B}" sibTransId="{F5825393-30EC-E041-A830-1387133221A0}"/>
    <dgm:cxn modelId="{156BE698-F222-4A8B-A419-76584E7B6995}" type="presOf" srcId="{673CFD5A-B2FB-48AC-929C-A618BB3E76FB}" destId="{0AD12217-7FD5-4D35-923C-BCB8166749F5}" srcOrd="0" destOrd="1" presId="urn:microsoft.com/office/officeart/2005/8/layout/chevron2"/>
    <dgm:cxn modelId="{0872647B-C903-45B8-83A5-2A8D09D24070}" type="presParOf" srcId="{117B275C-130F-4286-9FF0-848F04D1D78D}" destId="{F35B745D-8EB9-457B-BF4B-C8937D085B38}" srcOrd="0" destOrd="0" presId="urn:microsoft.com/office/officeart/2005/8/layout/chevron2"/>
    <dgm:cxn modelId="{3C76CBD7-CF20-438E-96A6-393A06A51657}" type="presParOf" srcId="{F35B745D-8EB9-457B-BF4B-C8937D085B38}" destId="{E9001770-5D8C-4EDF-8945-427FD483CCE6}" srcOrd="0" destOrd="0" presId="urn:microsoft.com/office/officeart/2005/8/layout/chevron2"/>
    <dgm:cxn modelId="{DA18634F-4609-4158-83D1-72C40FBEB146}" type="presParOf" srcId="{F35B745D-8EB9-457B-BF4B-C8937D085B38}" destId="{A3EE6963-5623-47B9-BC24-E3DCED341CD1}" srcOrd="1" destOrd="0" presId="urn:microsoft.com/office/officeart/2005/8/layout/chevron2"/>
    <dgm:cxn modelId="{4FEAED05-8A8D-4532-93CC-4A4EBFD87BB5}" type="presParOf" srcId="{117B275C-130F-4286-9FF0-848F04D1D78D}" destId="{AF4B503A-23F4-4009-AE1D-78216D314D4E}" srcOrd="1" destOrd="0" presId="urn:microsoft.com/office/officeart/2005/8/layout/chevron2"/>
    <dgm:cxn modelId="{842444B4-59B3-4220-B74B-0B6C98BD79EF}" type="presParOf" srcId="{117B275C-130F-4286-9FF0-848F04D1D78D}" destId="{D3897197-C004-4EB0-A32D-5120133CABB3}" srcOrd="2" destOrd="0" presId="urn:microsoft.com/office/officeart/2005/8/layout/chevron2"/>
    <dgm:cxn modelId="{FB2AED2C-92C7-4054-BFC6-709A8B7EE592}" type="presParOf" srcId="{D3897197-C004-4EB0-A32D-5120133CABB3}" destId="{C5496A59-D768-40E8-8948-14A49E62EDC8}" srcOrd="0" destOrd="0" presId="urn:microsoft.com/office/officeart/2005/8/layout/chevron2"/>
    <dgm:cxn modelId="{B8D85393-BA6C-4A40-89C2-A36C7D39EB35}" type="presParOf" srcId="{D3897197-C004-4EB0-A32D-5120133CABB3}" destId="{0AD12217-7FD5-4D35-923C-BCB8166749F5}" srcOrd="1" destOrd="0" presId="urn:microsoft.com/office/officeart/2005/8/layout/chevron2"/>
    <dgm:cxn modelId="{40A992D5-84CF-4540-9E3D-84E4F9928E14}" type="presParOf" srcId="{117B275C-130F-4286-9FF0-848F04D1D78D}" destId="{A50EA455-F030-40F9-85ED-91EFFBB36672}" srcOrd="3" destOrd="0" presId="urn:microsoft.com/office/officeart/2005/8/layout/chevron2"/>
    <dgm:cxn modelId="{07DE8979-9B2D-4CED-9179-C3D95F540D16}" type="presParOf" srcId="{117B275C-130F-4286-9FF0-848F04D1D78D}" destId="{1A32321D-5353-440B-BFEC-1C9C08264D8C}" srcOrd="4" destOrd="0" presId="urn:microsoft.com/office/officeart/2005/8/layout/chevron2"/>
    <dgm:cxn modelId="{47ABD47A-CC00-4B3F-87EE-33234DE49C68}" type="presParOf" srcId="{1A32321D-5353-440B-BFEC-1C9C08264D8C}" destId="{3EDE3F3B-9068-4C33-B769-6D79A46EBACB}" srcOrd="0" destOrd="0" presId="urn:microsoft.com/office/officeart/2005/8/layout/chevron2"/>
    <dgm:cxn modelId="{5124BAC9-525E-49B7-850D-5F27BE5CDEFC}" type="presParOf" srcId="{1A32321D-5353-440B-BFEC-1C9C08264D8C}" destId="{E9F8E4EC-DC6E-4589-8DB6-94C0396F6E33}" srcOrd="1" destOrd="0" presId="urn:microsoft.com/office/officeart/2005/8/layout/chevron2"/>
    <dgm:cxn modelId="{BDA16E62-0783-4A39-A7D9-54C0DC587E96}" type="presParOf" srcId="{117B275C-130F-4286-9FF0-848F04D1D78D}" destId="{E2529C19-D4E3-3846-B792-CC9D59D9AC45}" srcOrd="5" destOrd="0" presId="urn:microsoft.com/office/officeart/2005/8/layout/chevron2"/>
    <dgm:cxn modelId="{741D8166-396C-4AA2-9CD1-618891186236}" type="presParOf" srcId="{117B275C-130F-4286-9FF0-848F04D1D78D}" destId="{E04A28F5-0306-9A46-808E-0464FC59E345}" srcOrd="6" destOrd="0" presId="urn:microsoft.com/office/officeart/2005/8/layout/chevron2"/>
    <dgm:cxn modelId="{D1623C97-2B5F-4B95-BF93-9E9971D74944}" type="presParOf" srcId="{E04A28F5-0306-9A46-808E-0464FC59E345}" destId="{149BF50E-CE3D-0944-B962-28F8B9DD7E4D}" srcOrd="0" destOrd="0" presId="urn:microsoft.com/office/officeart/2005/8/layout/chevron2"/>
    <dgm:cxn modelId="{2147DCE2-2452-4374-8E7B-9E0660418C7A}" type="presParOf" srcId="{E04A28F5-0306-9A46-808E-0464FC59E345}" destId="{6C63CD40-8E9E-5F48-8E67-02076A65469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01770-5D8C-4EDF-8945-427FD483CCE6}">
      <dsp:nvSpPr>
        <dsp:cNvPr id="0" name=""/>
        <dsp:cNvSpPr/>
      </dsp:nvSpPr>
      <dsp:spPr>
        <a:xfrm rot="5400000">
          <a:off x="-210629" y="210793"/>
          <a:ext cx="1404193" cy="98293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Know cancer risk</a:t>
          </a:r>
          <a:endParaRPr lang="en-US" sz="1400" kern="1200" dirty="0"/>
        </a:p>
      </dsp:txBody>
      <dsp:txXfrm rot="-5400000">
        <a:off x="1" y="491632"/>
        <a:ext cx="982935" cy="421258"/>
      </dsp:txXfrm>
    </dsp:sp>
    <dsp:sp modelId="{A3EE6963-5623-47B9-BC24-E3DCED341CD1}">
      <dsp:nvSpPr>
        <dsp:cNvPr id="0" name=""/>
        <dsp:cNvSpPr/>
      </dsp:nvSpPr>
      <dsp:spPr>
        <a:xfrm rot="5400000">
          <a:off x="3921304" y="-2938205"/>
          <a:ext cx="912725" cy="678946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Identify whether other family member might be at high risk for developing cancer.  </a:t>
          </a:r>
          <a:endParaRPr lang="en-US" sz="1700" kern="1200" dirty="0"/>
        </a:p>
      </dsp:txBody>
      <dsp:txXfrm rot="-5400000">
        <a:off x="982935" y="44720"/>
        <a:ext cx="6744908" cy="823613"/>
      </dsp:txXfrm>
    </dsp:sp>
    <dsp:sp modelId="{C5496A59-D768-40E8-8948-14A49E62EDC8}">
      <dsp:nvSpPr>
        <dsp:cNvPr id="0" name=""/>
        <dsp:cNvSpPr/>
      </dsp:nvSpPr>
      <dsp:spPr>
        <a:xfrm rot="5400000">
          <a:off x="-210629" y="1469819"/>
          <a:ext cx="1404193" cy="98293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Early detection</a:t>
          </a:r>
          <a:endParaRPr lang="en-US" sz="1400" kern="1200" dirty="0"/>
        </a:p>
      </dsp:txBody>
      <dsp:txXfrm rot="-5400000">
        <a:off x="1" y="1750658"/>
        <a:ext cx="982935" cy="421258"/>
      </dsp:txXfrm>
    </dsp:sp>
    <dsp:sp modelId="{0AD12217-7FD5-4D35-923C-BCB8166749F5}">
      <dsp:nvSpPr>
        <dsp:cNvPr id="0" name=""/>
        <dsp:cNvSpPr/>
      </dsp:nvSpPr>
      <dsp:spPr>
        <a:xfrm rot="5400000">
          <a:off x="3921304" y="-1679179"/>
          <a:ext cx="912725" cy="678946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Earlier and more frequent </a:t>
          </a:r>
          <a:r>
            <a:rPr lang="en-US" sz="1700" kern="1200" dirty="0" smtClean="0">
              <a:effectLst/>
            </a:rPr>
            <a:t>screening</a:t>
          </a:r>
          <a:endParaRPr lang="en-US" sz="1700" kern="1200" dirty="0">
            <a:effectLst/>
          </a:endParaRPr>
        </a:p>
        <a:p>
          <a:pPr marL="171450" lvl="1" indent="-171450" algn="l" defTabSz="755650">
            <a:lnSpc>
              <a:spcPct val="90000"/>
            </a:lnSpc>
            <a:spcBef>
              <a:spcPct val="0"/>
            </a:spcBef>
            <a:spcAft>
              <a:spcPct val="15000"/>
            </a:spcAft>
            <a:buChar char="••"/>
          </a:pPr>
          <a:r>
            <a:rPr lang="en-US" sz="1700" kern="1200" dirty="0" smtClean="0"/>
            <a:t>More aggressive follow-up of suggestive screening results</a:t>
          </a:r>
          <a:endParaRPr lang="en-US" sz="1700" kern="1200" dirty="0"/>
        </a:p>
      </dsp:txBody>
      <dsp:txXfrm rot="-5400000">
        <a:off x="982935" y="1303746"/>
        <a:ext cx="6744908" cy="823613"/>
      </dsp:txXfrm>
    </dsp:sp>
    <dsp:sp modelId="{3EDE3F3B-9068-4C33-B769-6D79A46EBACB}">
      <dsp:nvSpPr>
        <dsp:cNvPr id="0" name=""/>
        <dsp:cNvSpPr/>
      </dsp:nvSpPr>
      <dsp:spPr>
        <a:xfrm rot="5400000">
          <a:off x="-210629" y="2728845"/>
          <a:ext cx="1404193" cy="98293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Better treatment </a:t>
          </a:r>
          <a:endParaRPr lang="en-US" sz="1400" kern="1200" dirty="0"/>
        </a:p>
      </dsp:txBody>
      <dsp:txXfrm rot="-5400000">
        <a:off x="1" y="3009684"/>
        <a:ext cx="982935" cy="421258"/>
      </dsp:txXfrm>
    </dsp:sp>
    <dsp:sp modelId="{E9F8E4EC-DC6E-4589-8DB6-94C0396F6E33}">
      <dsp:nvSpPr>
        <dsp:cNvPr id="0" name=""/>
        <dsp:cNvSpPr/>
      </dsp:nvSpPr>
      <dsp:spPr>
        <a:xfrm rot="5400000">
          <a:off x="3921304" y="-420153"/>
          <a:ext cx="912725" cy="678946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Treatment could begin earlier, which might lead, for example, to a lumpectomy instead of mastectomy.</a:t>
          </a:r>
          <a:endParaRPr lang="en-US" sz="1700" kern="1200" dirty="0"/>
        </a:p>
      </dsp:txBody>
      <dsp:txXfrm rot="-5400000">
        <a:off x="982935" y="2562772"/>
        <a:ext cx="6744908" cy="823613"/>
      </dsp:txXfrm>
    </dsp:sp>
    <dsp:sp modelId="{149BF50E-CE3D-0944-B962-28F8B9DD7E4D}">
      <dsp:nvSpPr>
        <dsp:cNvPr id="0" name=""/>
        <dsp:cNvSpPr/>
      </dsp:nvSpPr>
      <dsp:spPr>
        <a:xfrm rot="5400000">
          <a:off x="-210629" y="3987871"/>
          <a:ext cx="1404193" cy="982935"/>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Prevention</a:t>
          </a:r>
          <a:endParaRPr lang="en-US" sz="1400" kern="1200" dirty="0"/>
        </a:p>
      </dsp:txBody>
      <dsp:txXfrm rot="-5400000">
        <a:off x="1" y="4268710"/>
        <a:ext cx="982935" cy="421258"/>
      </dsp:txXfrm>
    </dsp:sp>
    <dsp:sp modelId="{6C63CD40-8E9E-5F48-8E67-02076A654697}">
      <dsp:nvSpPr>
        <dsp:cNvPr id="0" name=""/>
        <dsp:cNvSpPr/>
      </dsp:nvSpPr>
      <dsp:spPr>
        <a:xfrm rot="5400000">
          <a:off x="3921304" y="838873"/>
          <a:ext cx="912725" cy="678946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effectLst/>
            </a:rPr>
            <a:t>Prophylactic mastectomy and oophorectomy</a:t>
          </a:r>
          <a:endParaRPr lang="en-US" sz="1700" kern="1200" dirty="0">
            <a:effectLst/>
          </a:endParaRPr>
        </a:p>
        <a:p>
          <a:pPr marL="171450" lvl="1" indent="-171450" algn="l" defTabSz="755650">
            <a:lnSpc>
              <a:spcPct val="90000"/>
            </a:lnSpc>
            <a:spcBef>
              <a:spcPct val="0"/>
            </a:spcBef>
            <a:spcAft>
              <a:spcPct val="15000"/>
            </a:spcAft>
            <a:buChar char="••"/>
          </a:pPr>
          <a:r>
            <a:rPr lang="en-US" sz="1700" kern="1200" dirty="0" smtClean="0">
              <a:effectLst/>
            </a:rPr>
            <a:t>Hormonal treatments (Tamoxifen, birth control pills)</a:t>
          </a:r>
          <a:endParaRPr lang="en-US" sz="1700" kern="1200" dirty="0">
            <a:effectLst/>
          </a:endParaRPr>
        </a:p>
        <a:p>
          <a:pPr marL="171450" lvl="1" indent="-171450" algn="l" defTabSz="755650">
            <a:lnSpc>
              <a:spcPct val="90000"/>
            </a:lnSpc>
            <a:spcBef>
              <a:spcPct val="0"/>
            </a:spcBef>
            <a:spcAft>
              <a:spcPct val="15000"/>
            </a:spcAft>
            <a:buChar char="••"/>
          </a:pPr>
          <a:r>
            <a:rPr lang="en-US" sz="1700" kern="1200" dirty="0" smtClean="0">
              <a:effectLst/>
            </a:rPr>
            <a:t>Colonoscopy </a:t>
          </a:r>
          <a:endParaRPr lang="en-US" sz="1700" kern="1200" dirty="0">
            <a:effectLst/>
          </a:endParaRPr>
        </a:p>
      </dsp:txBody>
      <dsp:txXfrm rot="-5400000">
        <a:off x="982935" y="3821798"/>
        <a:ext cx="6744908" cy="8236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E8AE2FD6-F107-42E2-A4D9-47A3C2FDF148}" type="datetimeFigureOut">
              <a:rPr lang="en-US" smtClean="0"/>
              <a:pPr/>
              <a:t>9/20/2016</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DFDE6799-67BB-485D-834F-C118E91A570A}" type="slidenum">
              <a:rPr lang="en-US" smtClean="0"/>
              <a:pPr/>
              <a:t>‹#›</a:t>
            </a:fld>
            <a:endParaRPr lang="en-US"/>
          </a:p>
        </p:txBody>
      </p:sp>
    </p:spTree>
    <p:extLst>
      <p:ext uri="{BB962C8B-B14F-4D97-AF65-F5344CB8AC3E}">
        <p14:creationId xmlns:p14="http://schemas.microsoft.com/office/powerpoint/2010/main" val="244724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 typeface="Arial" pitchFamily="34" charset="0"/>
              <a:buNone/>
            </a:pPr>
            <a:r>
              <a:rPr lang="en-US" i="1" baseline="0" dirty="0" smtClean="0"/>
              <a:t>Show this slide as participants enter and are seated, and as you do your introduction and review logistics for the morning.  </a:t>
            </a:r>
          </a:p>
          <a:p>
            <a:pPr marL="0" indent="0">
              <a:spcBef>
                <a:spcPct val="0"/>
              </a:spcBef>
              <a:buFont typeface="Arial" pitchFamily="34" charset="0"/>
              <a:buNone/>
            </a:pPr>
            <a:endParaRPr lang="en-US" i="1" baseline="0" dirty="0" smtClean="0"/>
          </a:p>
          <a:p>
            <a:pPr marL="0" indent="0">
              <a:spcBef>
                <a:spcPct val="0"/>
              </a:spcBef>
              <a:buFont typeface="Arial" pitchFamily="34" charset="0"/>
              <a:buNone/>
            </a:pPr>
            <a:r>
              <a:rPr lang="en-US" i="0" baseline="0" dirty="0" smtClean="0"/>
              <a:t>We’re going to start out today with some information about cancer genetics. Some of this may be new, some of this may be review, but hopefully it will be helpful to you either way. </a:t>
            </a:r>
            <a:endParaRPr lang="en-US" i="0" dirty="0" smtClean="0"/>
          </a:p>
        </p:txBody>
      </p:sp>
      <p:sp>
        <p:nvSpPr>
          <p:cNvPr id="3686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
        <p:nvSpPr>
          <p:cNvPr id="3687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13A0B21-C51D-4767-A5B1-2DEAC111E38B}"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do all mutations cause illness? </a:t>
            </a:r>
            <a:r>
              <a:rPr lang="en-US" baseline="0" dirty="0" smtClean="0"/>
              <a:t> </a:t>
            </a:r>
            <a:r>
              <a:rPr lang="en-US" i="1" baseline="0" dirty="0" smtClean="0"/>
              <a:t>(click) </a:t>
            </a:r>
          </a:p>
          <a:p>
            <a:endParaRPr lang="en-US" i="1" baseline="0" dirty="0" smtClean="0"/>
          </a:p>
          <a:p>
            <a:r>
              <a:rPr lang="en-US" i="0" baseline="0" dirty="0" smtClean="0"/>
              <a:t>No!  </a:t>
            </a:r>
            <a:r>
              <a:rPr lang="en-US" i="1" baseline="0" dirty="0" smtClean="0"/>
              <a:t>(click) </a:t>
            </a:r>
          </a:p>
          <a:p>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Some changes are benign – that means that they cause no harm.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But others are clinically significant – that means that they cause a problem. </a:t>
            </a:r>
            <a:r>
              <a:rPr lang="en-US" b="0" i="0" baseline="0" dirty="0" smtClean="0"/>
              <a:t>Genetic counselors refer to these mutations as “deleterious. ”</a:t>
            </a: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And some changes can lead to a higher risk of cancer. </a:t>
            </a:r>
            <a:r>
              <a:rPr lang="en-US" i="1" baseline="0" dirty="0" smtClean="0"/>
              <a:t>(click)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endParaRPr lang="en-US" i="1" dirty="0" smtClean="0"/>
          </a:p>
          <a:p>
            <a:endParaRPr lang="en-US" i="1" dirty="0" smtClean="0"/>
          </a:p>
        </p:txBody>
      </p:sp>
      <p:sp>
        <p:nvSpPr>
          <p:cNvPr id="4" name="Slide Number Placeholder 3"/>
          <p:cNvSpPr>
            <a:spLocks noGrp="1"/>
          </p:cNvSpPr>
          <p:nvPr>
            <p:ph type="sldNum" sz="quarter" idx="10"/>
          </p:nvPr>
        </p:nvSpPr>
        <p:spPr/>
        <p:txBody>
          <a:bodyPr/>
          <a:lstStyle/>
          <a:p>
            <a:fld id="{DFDE6799-67BB-485D-834F-C118E91A570A}" type="slidenum">
              <a:rPr lang="en-US" smtClean="0"/>
              <a:pPr/>
              <a:t>10</a:t>
            </a:fld>
            <a:endParaRPr lang="en-US"/>
          </a:p>
        </p:txBody>
      </p:sp>
    </p:spTree>
    <p:extLst>
      <p:ext uri="{BB962C8B-B14F-4D97-AF65-F5344CB8AC3E}">
        <p14:creationId xmlns:p14="http://schemas.microsoft.com/office/powerpoint/2010/main" val="235367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 let’s talk about cancer for a minute.</a:t>
            </a:r>
            <a:r>
              <a:rPr lang="en-US" baseline="0" dirty="0" smtClean="0"/>
              <a:t> Who can tell me what cancer is? </a:t>
            </a:r>
            <a:r>
              <a:rPr lang="en-US" i="1" baseline="0" dirty="0" smtClean="0"/>
              <a:t>(Elicit some ideas about what cancer is – not what causes it, but what it is.) </a:t>
            </a:r>
          </a:p>
          <a:p>
            <a:endParaRPr lang="en-US" i="1" baseline="0" dirty="0" smtClean="0"/>
          </a:p>
          <a:p>
            <a:r>
              <a:rPr lang="en-US" i="0" baseline="0" dirty="0" smtClean="0"/>
              <a:t>Cancer is a condition in which abnormal cells start to reproduce in an uncontrolled way. </a:t>
            </a:r>
            <a:r>
              <a:rPr lang="en-US" i="1" baseline="0" dirty="0" smtClean="0"/>
              <a:t>(click) </a:t>
            </a:r>
          </a:p>
          <a:p>
            <a:endParaRPr lang="en-US" i="0" baseline="0" dirty="0" smtClean="0"/>
          </a:p>
          <a:p>
            <a:r>
              <a:rPr lang="en-US" i="0" baseline="0" dirty="0" smtClean="0"/>
              <a:t>Cancer can be caused by exposure to environmental factors, like – what? What are some environmental factors that can cause cancer? </a:t>
            </a:r>
            <a:r>
              <a:rPr lang="en-US" i="1" baseline="0" dirty="0" smtClean="0"/>
              <a:t>(Elicit some causes of cancer – chemical exposure, smoking, etc.) </a:t>
            </a:r>
            <a:r>
              <a:rPr lang="en-US" i="0" baseline="0" dirty="0" smtClean="0"/>
              <a:t>Or cancer can be caused by random mutations that accumulate with the passing of time in certain cells of one individual, and that cannot be passed on to children. Cancer that is caused entirely by environmental factors or random mutations like this is called sporadic cancer. </a:t>
            </a:r>
            <a:r>
              <a:rPr lang="en-US" i="1" baseline="0" dirty="0" smtClean="0"/>
              <a:t>(click) </a:t>
            </a:r>
          </a:p>
          <a:p>
            <a:endParaRPr lang="en-US" i="0" baseline="0" dirty="0" smtClean="0"/>
          </a:p>
          <a:p>
            <a:r>
              <a:rPr lang="en-US" i="0" baseline="0" dirty="0" smtClean="0"/>
              <a:t>But in some people, mutations to certain genes make it more likely that they will get cancer. These genes can be – you guessed it – passed down to their children, who will also be more likely to get cancer. This is called hereditary cancer. </a:t>
            </a:r>
          </a:p>
          <a:p>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Most cancer is sporadic, not hereditary. Hereditary cancer accounts for only about 10% or 1 out of 10 cancers. </a:t>
            </a:r>
            <a:r>
              <a:rPr lang="en-US" i="1" baseline="0" dirty="0" smtClean="0"/>
              <a:t>(click)</a:t>
            </a:r>
            <a:endParaRPr lang="en-US" i="0" baseline="0" dirty="0" smtClean="0"/>
          </a:p>
          <a:p>
            <a:endParaRPr lang="en-US" i="1" baseline="0" dirty="0" smtClean="0"/>
          </a:p>
          <a:p>
            <a:endParaRPr lang="en-US" i="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11</a:t>
            </a:fld>
            <a:endParaRPr lang="en-US"/>
          </a:p>
        </p:txBody>
      </p:sp>
    </p:spTree>
    <p:extLst>
      <p:ext uri="{BB962C8B-B14F-4D97-AF65-F5344CB8AC3E}">
        <p14:creationId xmlns:p14="http://schemas.microsoft.com/office/powerpoint/2010/main" val="317321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Let’s do a little review. </a:t>
            </a:r>
          </a:p>
          <a:p>
            <a:endParaRPr lang="en-US" baseline="0" dirty="0" smtClean="0"/>
          </a:p>
          <a:p>
            <a:r>
              <a:rPr lang="en-US" baseline="0" dirty="0" smtClean="0"/>
              <a:t>DNA contains the genetic information that tells our cells how to function and how to reproduce. We get half our DNA from our Moms and half from our Dads. Changes, or mutations, in the DNA can be benign, or they can cause illness. Some mutations can increase our chances of getting cancer – and this is called hereditary cancer. </a:t>
            </a:r>
          </a:p>
          <a:p>
            <a:endParaRPr lang="en-US" baseline="0" dirty="0" smtClean="0"/>
          </a:p>
          <a:p>
            <a:r>
              <a:rPr lang="en-US" baseline="0" dirty="0" smtClean="0"/>
              <a:t>And we can sometimes tell that a cancer is hereditary because </a:t>
            </a:r>
            <a:r>
              <a:rPr lang="en-US" i="1" baseline="0" dirty="0" smtClean="0"/>
              <a:t>(click) </a:t>
            </a:r>
            <a:r>
              <a:rPr lang="en-US" baseline="0" dirty="0" smtClean="0"/>
              <a:t>it happens more often that would be expected by chance, for example, in more than one generation on one side of the family. </a:t>
            </a:r>
          </a:p>
          <a:p>
            <a:endParaRPr lang="en-US" baseline="0" dirty="0" smtClean="0"/>
          </a:p>
          <a:p>
            <a:r>
              <a:rPr lang="en-US" i="1" baseline="0" dirty="0" smtClean="0"/>
              <a:t>(click) </a:t>
            </a:r>
            <a:r>
              <a:rPr lang="en-US" baseline="0" dirty="0" smtClean="0"/>
              <a:t>It happens earlier in life (usually before age 50), and </a:t>
            </a:r>
          </a:p>
          <a:p>
            <a:endParaRPr lang="en-US" baseline="0" dirty="0" smtClean="0"/>
          </a:p>
          <a:p>
            <a:r>
              <a:rPr lang="en-US" sz="1200" i="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It is more likely to be bilateral in paired organs  -- so for example, it appears in BOTH BREASTS.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the vast majority of cancer is NOT hereditary! Only about 10% of cancer can be explained by a genetic mutation that gets passed down in families. For example – a heavy smoker (a known risk factor for lung cancer) that develops lung cancer in his 80’s (later in life) does not make us think of a hereditary cause for his cancer, while a young woman with breast cancer at age 38 is a history more suggestive of a genetic predisposition. </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(click) </a:t>
            </a:r>
            <a:endParaRPr lang="en-US" sz="1200" kern="1200" dirty="0" smtClean="0">
              <a:solidFill>
                <a:schemeClr val="tx1"/>
              </a:solidFill>
              <a:effectLst/>
              <a:latin typeface="+mn-lt"/>
              <a:ea typeface="+mn-ea"/>
              <a:cs typeface="+mn-cs"/>
            </a:endParaRPr>
          </a:p>
          <a:p>
            <a:r>
              <a:rPr lang="en-US" i="1" baseline="0" dirty="0" smtClean="0"/>
              <a:t> </a:t>
            </a:r>
          </a:p>
          <a:p>
            <a:endParaRPr lang="en-US" i="1" baseline="0" dirty="0" smtClean="0"/>
          </a:p>
        </p:txBody>
      </p:sp>
      <p:sp>
        <p:nvSpPr>
          <p:cNvPr id="4" name="Slide Number Placeholder 3"/>
          <p:cNvSpPr>
            <a:spLocks noGrp="1"/>
          </p:cNvSpPr>
          <p:nvPr>
            <p:ph type="sldNum" sz="quarter" idx="10"/>
          </p:nvPr>
        </p:nvSpPr>
        <p:spPr/>
        <p:txBody>
          <a:bodyPr/>
          <a:lstStyle/>
          <a:p>
            <a:fld id="{DFDE6799-67BB-485D-834F-C118E91A570A}" type="slidenum">
              <a:rPr lang="en-US" smtClean="0"/>
              <a:pPr/>
              <a:t>12</a:t>
            </a:fld>
            <a:endParaRPr lang="en-US"/>
          </a:p>
        </p:txBody>
      </p:sp>
    </p:spTree>
    <p:extLst>
      <p:ext uri="{BB962C8B-B14F-4D97-AF65-F5344CB8AC3E}">
        <p14:creationId xmlns:p14="http://schemas.microsoft.com/office/powerpoint/2010/main" val="59610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other key concepts that</a:t>
            </a:r>
            <a:r>
              <a:rPr lang="en-US" baseline="0" dirty="0" smtClean="0"/>
              <a:t> you might hear as you interpret in cancer genetics. </a:t>
            </a:r>
            <a:r>
              <a:rPr lang="en-US" dirty="0" smtClean="0"/>
              <a:t> </a:t>
            </a:r>
          </a:p>
          <a:p>
            <a:endParaRPr lang="en-US" dirty="0" smtClean="0"/>
          </a:p>
          <a:p>
            <a:r>
              <a:rPr lang="en-US" i="1" dirty="0" smtClean="0"/>
              <a:t>(click)  </a:t>
            </a:r>
            <a:r>
              <a:rPr lang="en-US" i="0" dirty="0" smtClean="0"/>
              <a:t>Metastasis</a:t>
            </a:r>
            <a:r>
              <a:rPr lang="en-US" i="0" baseline="0" dirty="0" smtClean="0"/>
              <a:t> means that the original cancer has spread from one organ to another. </a:t>
            </a:r>
            <a:endParaRPr lang="en-US" i="0" dirty="0" smtClean="0"/>
          </a:p>
          <a:p>
            <a:endParaRPr lang="en-US" i="1" dirty="0" smtClean="0"/>
          </a:p>
          <a:p>
            <a:pPr>
              <a:spcAft>
                <a:spcPts val="1800"/>
              </a:spcAft>
            </a:pPr>
            <a:r>
              <a:rPr lang="en-US" i="1" dirty="0" smtClean="0"/>
              <a:t>(click</a:t>
            </a:r>
            <a:r>
              <a:rPr lang="en-US" b="1" i="1" dirty="0" smtClean="0"/>
              <a:t>) </a:t>
            </a:r>
            <a:r>
              <a:rPr lang="en-US" b="0" dirty="0" smtClean="0">
                <a:solidFill>
                  <a:srgbClr val="FFFF00"/>
                </a:solidFill>
                <a:effectLst/>
              </a:rPr>
              <a:t>Recurrence</a:t>
            </a:r>
            <a:r>
              <a:rPr lang="en-US" b="0" dirty="0" smtClean="0">
                <a:solidFill>
                  <a:srgbClr val="FFFF00"/>
                </a:solidFill>
              </a:rPr>
              <a:t> – </a:t>
            </a:r>
            <a:r>
              <a:rPr lang="en-US" b="0" dirty="0" smtClean="0"/>
              <a:t>the original cancer returns after treatment and a period of time when the cancer cannot be detected.</a:t>
            </a:r>
          </a:p>
          <a:p>
            <a:endParaRPr lang="en-US" b="1" baseline="0" dirty="0" smtClean="0"/>
          </a:p>
          <a:p>
            <a:r>
              <a:rPr lang="en-US" i="1" baseline="0" dirty="0" smtClean="0"/>
              <a:t>(click)  </a:t>
            </a:r>
            <a:r>
              <a:rPr lang="en-US" i="0" baseline="0" dirty="0" smtClean="0"/>
              <a:t>A</a:t>
            </a:r>
            <a:r>
              <a:rPr lang="en-US" i="1" baseline="0" dirty="0" smtClean="0"/>
              <a:t> </a:t>
            </a:r>
            <a:r>
              <a:rPr lang="en-US" baseline="0" dirty="0" smtClean="0"/>
              <a:t>second primary cancer is a completely different cancer that starts up </a:t>
            </a:r>
            <a:r>
              <a:rPr lang="en-US" strike="noStrike" baseline="0" dirty="0" smtClean="0"/>
              <a:t>independently from the first cancer.  </a:t>
            </a:r>
            <a:r>
              <a:rPr lang="en-US" baseline="0" dirty="0" smtClean="0"/>
              <a:t>This would be, for example, getting breast cancer after you were already treated for ovarian cancer. People with hereditary cancer get more second primary cancers. </a:t>
            </a:r>
          </a:p>
          <a:p>
            <a:endParaRPr lang="en-US" baseline="0" dirty="0" smtClean="0"/>
          </a:p>
          <a:p>
            <a:r>
              <a:rPr lang="en-US" i="1" baseline="0" dirty="0" smtClean="0"/>
              <a:t>(click)</a:t>
            </a:r>
            <a:endParaRPr lang="en-US" i="1" dirty="0" smtClean="0"/>
          </a:p>
          <a:p>
            <a:endParaRPr lang="en-US" i="1"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13</a:t>
            </a:fld>
            <a:endParaRPr lang="en-US"/>
          </a:p>
        </p:txBody>
      </p:sp>
    </p:spTree>
    <p:extLst>
      <p:ext uri="{BB962C8B-B14F-4D97-AF65-F5344CB8AC3E}">
        <p14:creationId xmlns:p14="http://schemas.microsoft.com/office/powerpoint/2010/main" val="3762165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Another</a:t>
            </a:r>
            <a:r>
              <a:rPr lang="en-US" baseline="0" dirty="0" smtClean="0"/>
              <a:t> quick review!</a:t>
            </a:r>
          </a:p>
          <a:p>
            <a:endParaRPr lang="en-US" baseline="0" dirty="0" smtClean="0"/>
          </a:p>
          <a:p>
            <a:r>
              <a:rPr lang="en-US" baseline="0" dirty="0" smtClean="0"/>
              <a:t>What‘s a mutation? </a:t>
            </a:r>
            <a:r>
              <a:rPr lang="en-US" i="1" baseline="0" dirty="0" smtClean="0"/>
              <a:t>(wait for responses) </a:t>
            </a:r>
            <a:r>
              <a:rPr lang="en-US" baseline="0" dirty="0" smtClean="0"/>
              <a:t>Right! A mutation is a change in a gene. </a:t>
            </a:r>
            <a:r>
              <a:rPr lang="en-US" i="1" baseline="0" dirty="0" smtClean="0"/>
              <a:t>(click)</a:t>
            </a:r>
          </a:p>
          <a:p>
            <a:endParaRPr lang="en-US" i="1" baseline="0" dirty="0" smtClean="0"/>
          </a:p>
          <a:p>
            <a:r>
              <a:rPr lang="en-US" baseline="0" dirty="0" smtClean="0"/>
              <a:t>What does it mean that a mutation is “benign?” </a:t>
            </a:r>
            <a:r>
              <a:rPr lang="en-US" i="1" baseline="0" dirty="0" smtClean="0"/>
              <a:t>(wait for responses)</a:t>
            </a:r>
            <a:r>
              <a:rPr lang="en-US" baseline="0" dirty="0" smtClean="0"/>
              <a:t> Right – that it’s not worrisome, that it won’t lead to cancer. </a:t>
            </a:r>
          </a:p>
          <a:p>
            <a:r>
              <a:rPr lang="en-US" baseline="0" dirty="0" smtClean="0"/>
              <a:t>How about if it is “clinically significant?” </a:t>
            </a:r>
            <a:r>
              <a:rPr lang="en-US" i="1" baseline="0" dirty="0" smtClean="0"/>
              <a:t>(wait for responses) </a:t>
            </a:r>
            <a:r>
              <a:rPr lang="en-US" baseline="0" dirty="0" smtClean="0"/>
              <a:t>Right – that means that the mutation creates a greater change of getting cancer. </a:t>
            </a:r>
            <a:r>
              <a:rPr lang="en-US" i="1" baseline="0" dirty="0" smtClean="0"/>
              <a:t>(click)</a:t>
            </a:r>
          </a:p>
          <a:p>
            <a:endParaRPr lang="en-US" i="1" baseline="0" dirty="0" smtClean="0"/>
          </a:p>
          <a:p>
            <a:r>
              <a:rPr lang="en-US" i="0" baseline="0" dirty="0" smtClean="0"/>
              <a:t>What about if the mutation is </a:t>
            </a:r>
            <a:r>
              <a:rPr lang="en-US" i="1" baseline="0" dirty="0" smtClean="0"/>
              <a:t>“deleterious?” (wait for responses) </a:t>
            </a:r>
            <a:r>
              <a:rPr lang="en-US" i="0" baseline="0" dirty="0" smtClean="0"/>
              <a:t>Right! The same thing as “clinically significant.” </a:t>
            </a:r>
            <a:r>
              <a:rPr lang="en-US" i="1" baseline="0" dirty="0" smtClean="0"/>
              <a:t>(click) </a:t>
            </a:r>
          </a:p>
          <a:p>
            <a:endParaRPr lang="en-US" baseline="0" dirty="0" smtClean="0"/>
          </a:p>
          <a:p>
            <a:r>
              <a:rPr lang="en-US" baseline="0" dirty="0" smtClean="0"/>
              <a:t>What is sporadic cancer? </a:t>
            </a:r>
            <a:r>
              <a:rPr lang="en-US" i="1" baseline="0" dirty="0" smtClean="0"/>
              <a:t>(wait for responses)  </a:t>
            </a:r>
            <a:r>
              <a:rPr lang="en-US" i="0" baseline="0" dirty="0" smtClean="0"/>
              <a:t>Cancer that is NOT linked to an inherited genetic mutation. </a:t>
            </a:r>
            <a:r>
              <a:rPr lang="en-US" i="1" baseline="0" dirty="0" smtClean="0"/>
              <a:t>(click)</a:t>
            </a:r>
            <a:r>
              <a:rPr lang="en-US" i="0" baseline="0" dirty="0" smtClean="0"/>
              <a:t/>
            </a:r>
            <a:br>
              <a:rPr lang="en-US" i="0" baseline="0" dirty="0" smtClean="0"/>
            </a:br>
            <a:r>
              <a:rPr lang="en-US" baseline="0" dirty="0" smtClean="0"/>
              <a:t>What is hereditary cancer? </a:t>
            </a:r>
            <a:r>
              <a:rPr lang="en-US" i="1" baseline="0" dirty="0" smtClean="0"/>
              <a:t>(wait for responses)  </a:t>
            </a:r>
            <a:r>
              <a:rPr lang="en-US" i="0" baseline="0" dirty="0" smtClean="0"/>
              <a:t>Cancer that IS linked to an inherited genetic mutation. </a:t>
            </a:r>
            <a:r>
              <a:rPr lang="en-US" i="1" baseline="0" dirty="0" smtClean="0"/>
              <a:t>(click)</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are some of the “red flags” or signs of hereditary cancer? </a:t>
            </a:r>
            <a:r>
              <a:rPr lang="en-US" i="1" baseline="0" dirty="0" smtClean="0"/>
              <a:t>(wait for responses)  </a:t>
            </a:r>
            <a:r>
              <a:rPr lang="en-US" i="0" baseline="0" dirty="0" smtClean="0"/>
              <a:t>Here are some: </a:t>
            </a:r>
            <a:r>
              <a:rPr lang="en-US" sz="1200" i="0" dirty="0" smtClean="0"/>
              <a:t>cancer </a:t>
            </a:r>
            <a:r>
              <a:rPr lang="en-US" sz="1200" dirty="0" smtClean="0"/>
              <a:t>at a young age, a</a:t>
            </a:r>
            <a:r>
              <a:rPr lang="en-US" sz="1200" baseline="0" dirty="0" smtClean="0"/>
              <a:t> lot of </a:t>
            </a:r>
            <a:r>
              <a:rPr lang="en-US" sz="1200" dirty="0" smtClean="0"/>
              <a:t>cancer in the family,</a:t>
            </a:r>
            <a:r>
              <a:rPr lang="en-US" sz="1200" baseline="0" dirty="0" smtClean="0"/>
              <a:t> cancer in </a:t>
            </a:r>
            <a:r>
              <a:rPr lang="en-US" sz="1200" dirty="0" smtClean="0"/>
              <a:t>multiple generations,</a:t>
            </a:r>
            <a:r>
              <a:rPr lang="en-US" sz="1200" baseline="0" dirty="0" smtClean="0"/>
              <a:t> cancer that occurs </a:t>
            </a:r>
            <a:r>
              <a:rPr lang="en-US" sz="1200" dirty="0" smtClean="0"/>
              <a:t>bilaterally.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OK. So</a:t>
            </a:r>
            <a:r>
              <a:rPr lang="en-US" sz="1200" i="0" baseline="0" dirty="0" smtClean="0"/>
              <a:t> what happens when a doctor sees some of these red flags? Where might she refer the patient? Right! To g</a:t>
            </a:r>
            <a:r>
              <a:rPr lang="en-US" b="0" i="0" dirty="0" smtClean="0"/>
              <a:t>enetic</a:t>
            </a:r>
            <a:r>
              <a:rPr lang="en-US" b="0" dirty="0" smtClean="0"/>
              <a:t> counseling</a:t>
            </a:r>
            <a:r>
              <a:rPr lang="en-US" b="0" baseline="0" dirty="0" smtClean="0"/>
              <a:t>. So let’s talk a bit about what genetic counseling is all about and what genetic counselors do.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(click)</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DE6799-67BB-485D-834F-C118E91A570A}" type="slidenum">
              <a:rPr lang="en-US" smtClean="0"/>
              <a:pPr/>
              <a:t>14</a:t>
            </a:fld>
            <a:endParaRPr lang="en-US"/>
          </a:p>
        </p:txBody>
      </p:sp>
    </p:spTree>
    <p:extLst>
      <p:ext uri="{BB962C8B-B14F-4D97-AF65-F5344CB8AC3E}">
        <p14:creationId xmlns:p14="http://schemas.microsoft.com/office/powerpoint/2010/main" val="3725983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a patient is diagnosed with cancer and there is a suspicion that this cancer may be inherited, that patient will be referred to genetic counseling. Also, patients with a strong family history of cancer, but who haven’t been diagnosed with cancer themselves may be referred to see a genetic counselor. </a:t>
            </a:r>
          </a:p>
          <a:p>
            <a:endParaRPr lang="en-US" baseline="0" dirty="0" smtClean="0"/>
          </a:p>
          <a:p>
            <a:r>
              <a:rPr lang="en-US" b="0" baseline="0" dirty="0" smtClean="0"/>
              <a:t>So what is genetic counseling?</a:t>
            </a:r>
          </a:p>
          <a:p>
            <a:endParaRPr lang="en-US" baseline="0" dirty="0" smtClean="0"/>
          </a:p>
          <a:p>
            <a:r>
              <a:rPr lang="en-US" baseline="0" dirty="0" smtClean="0"/>
              <a:t>Can somebody read us the definition from The National Society of Genetic Counselors? </a:t>
            </a:r>
            <a:r>
              <a:rPr lang="en-US" i="1" baseline="0" dirty="0" smtClean="0"/>
              <a:t>(Have someone read the definition on the slide.) </a:t>
            </a:r>
          </a:p>
          <a:p>
            <a:endParaRPr lang="en-US" i="1" baseline="0" dirty="0" smtClean="0"/>
          </a:p>
          <a:p>
            <a:r>
              <a:rPr lang="en-US" i="1" baseline="0" dirty="0" smtClean="0"/>
              <a:t>(click)</a:t>
            </a:r>
            <a:endParaRPr lang="en-US" i="1" dirty="0" smtClean="0"/>
          </a:p>
          <a:p>
            <a:endParaRPr lang="en-US" i="1"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15</a:t>
            </a:fld>
            <a:endParaRPr lang="en-US"/>
          </a:p>
        </p:txBody>
      </p:sp>
    </p:spTree>
    <p:extLst>
      <p:ext uri="{BB962C8B-B14F-4D97-AF65-F5344CB8AC3E}">
        <p14:creationId xmlns:p14="http://schemas.microsoft.com/office/powerpoint/2010/main" val="3062447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And what do genetic</a:t>
            </a:r>
            <a:r>
              <a:rPr lang="en-US" baseline="0" dirty="0" smtClean="0"/>
              <a:t> counselors do, in the process of helping people understand and adapt? </a:t>
            </a:r>
          </a:p>
          <a:p>
            <a:endParaRPr lang="en-US" baseline="0" dirty="0" smtClean="0"/>
          </a:p>
          <a:p>
            <a:r>
              <a:rPr lang="en-US" i="1" dirty="0" smtClean="0"/>
              <a:t>(click) </a:t>
            </a:r>
            <a:r>
              <a:rPr lang="en-US" i="0" dirty="0" smtClean="0"/>
              <a:t>One</a:t>
            </a:r>
            <a:r>
              <a:rPr lang="en-US" i="0" baseline="0" dirty="0" smtClean="0"/>
              <a:t> </a:t>
            </a:r>
            <a:r>
              <a:rPr lang="en-US" dirty="0" smtClean="0"/>
              <a:t>thing that genetic</a:t>
            </a:r>
            <a:r>
              <a:rPr lang="en-US" baseline="0" dirty="0" smtClean="0"/>
              <a:t> counselors do is to help patients and families understand what genetics is. </a:t>
            </a:r>
            <a:endParaRPr lang="en-US" b="1" baseline="0" dirty="0" smtClean="0"/>
          </a:p>
          <a:p>
            <a:endParaRPr lang="en-US" i="1" baseline="0" dirty="0" smtClean="0"/>
          </a:p>
          <a:p>
            <a:r>
              <a:rPr lang="en-US" i="1" dirty="0" smtClean="0"/>
              <a:t>(click) </a:t>
            </a:r>
            <a:r>
              <a:rPr lang="en-US" i="0" dirty="0" smtClean="0"/>
              <a:t>T</a:t>
            </a:r>
            <a:r>
              <a:rPr lang="en-US" i="0" baseline="0" dirty="0" smtClean="0"/>
              <a:t>h</a:t>
            </a:r>
            <a:r>
              <a:rPr lang="en-US" baseline="0" dirty="0" smtClean="0"/>
              <a:t>ey </a:t>
            </a:r>
            <a:r>
              <a:rPr lang="en-US" b="0" baseline="0" dirty="0" smtClean="0"/>
              <a:t>also assess an individual’s risk for certain diseases, such as breast cancer. To do this, they </a:t>
            </a:r>
            <a:r>
              <a:rPr lang="en-US" baseline="0" dirty="0" smtClean="0"/>
              <a:t>g</a:t>
            </a:r>
            <a:r>
              <a:rPr lang="en-US" dirty="0" smtClean="0"/>
              <a:t>ather information</a:t>
            </a:r>
            <a:r>
              <a:rPr lang="en-US" baseline="0" dirty="0" smtClean="0"/>
              <a:t> about the patient and the family. This could be through: </a:t>
            </a:r>
            <a:r>
              <a:rPr lang="en-US" dirty="0" smtClean="0"/>
              <a:t> </a:t>
            </a:r>
          </a:p>
          <a:p>
            <a:r>
              <a:rPr lang="en-US" dirty="0" smtClean="0"/>
              <a:t>– Medical records of patient and other family members, </a:t>
            </a:r>
          </a:p>
          <a:p>
            <a:r>
              <a:rPr lang="en-US" dirty="0" smtClean="0"/>
              <a:t>–</a:t>
            </a:r>
            <a:r>
              <a:rPr lang="en-US" baseline="0" dirty="0" smtClean="0"/>
              <a:t> Through obtaining a </a:t>
            </a:r>
            <a:r>
              <a:rPr lang="en-US" dirty="0" smtClean="0"/>
              <a:t>health, medical, and developmental history, </a:t>
            </a:r>
          </a:p>
          <a:p>
            <a:r>
              <a:rPr lang="en-US" dirty="0" smtClean="0"/>
              <a:t>– And</a:t>
            </a:r>
            <a:r>
              <a:rPr lang="en-US" baseline="0" dirty="0" smtClean="0"/>
              <a:t> by c</a:t>
            </a:r>
            <a:r>
              <a:rPr lang="en-US" dirty="0" smtClean="0"/>
              <a:t>onstructing a pedigree (i.e., family history).</a:t>
            </a:r>
          </a:p>
          <a:p>
            <a:endParaRPr lang="en-US" dirty="0" smtClean="0"/>
          </a:p>
          <a:p>
            <a:r>
              <a:rPr lang="en-US" i="1" dirty="0" smtClean="0"/>
              <a:t>(click) </a:t>
            </a:r>
            <a:r>
              <a:rPr lang="en-US" dirty="0" smtClean="0"/>
              <a:t>and</a:t>
            </a:r>
            <a:r>
              <a:rPr lang="en-US" baseline="0" dirty="0" smtClean="0"/>
              <a:t> of course</a:t>
            </a:r>
            <a:r>
              <a:rPr lang="en-US" dirty="0" smtClean="0"/>
              <a:t>,</a:t>
            </a:r>
            <a:r>
              <a:rPr lang="en-US" baseline="0" dirty="0" smtClean="0"/>
              <a:t> they provide s</a:t>
            </a:r>
            <a:r>
              <a:rPr lang="en-US" dirty="0" smtClean="0"/>
              <a:t>upport</a:t>
            </a:r>
            <a:r>
              <a:rPr lang="en-US" baseline="0" dirty="0" smtClean="0"/>
              <a:t> to the family, helping them handle: </a:t>
            </a:r>
          </a:p>
          <a:p>
            <a:r>
              <a:rPr lang="en-US" dirty="0" smtClean="0"/>
              <a:t>– the normal grief responses of the patient</a:t>
            </a:r>
            <a:r>
              <a:rPr lang="en-US" baseline="0" dirty="0" smtClean="0"/>
              <a:t> and </a:t>
            </a:r>
            <a:r>
              <a:rPr lang="en-US" dirty="0" smtClean="0"/>
              <a:t>parents,  </a:t>
            </a:r>
          </a:p>
          <a:p>
            <a:r>
              <a:rPr lang="en-US" dirty="0" smtClean="0"/>
              <a:t>–</a:t>
            </a:r>
            <a:r>
              <a:rPr lang="en-US" baseline="0" dirty="0" smtClean="0"/>
              <a:t> the e</a:t>
            </a:r>
            <a:r>
              <a:rPr lang="en-US" dirty="0" smtClean="0"/>
              <a:t>motional responses of family members,</a:t>
            </a:r>
            <a:r>
              <a:rPr lang="en-US" baseline="0" dirty="0" smtClean="0"/>
              <a:t> such as </a:t>
            </a:r>
            <a:r>
              <a:rPr lang="en-US" dirty="0" smtClean="0"/>
              <a:t>shock, disbelief, relief, fear, guilt, sadness, shame, acceptance. </a:t>
            </a:r>
          </a:p>
          <a:p>
            <a:endParaRPr lang="en-US" dirty="0" smtClean="0"/>
          </a:p>
          <a:p>
            <a:r>
              <a:rPr lang="en-US" dirty="0" smtClean="0"/>
              <a:t>They</a:t>
            </a:r>
            <a:r>
              <a:rPr lang="en-US" baseline="0" dirty="0" smtClean="0"/>
              <a:t> help them think about h</a:t>
            </a:r>
            <a:r>
              <a:rPr lang="en-US" dirty="0" smtClean="0"/>
              <a:t>ow to share information with others, especially family members who may be at risk. And,</a:t>
            </a:r>
            <a:r>
              <a:rPr lang="en-US" baseline="0" dirty="0" smtClean="0"/>
              <a:t> they provide written materials and referrals to support groups and care providers, other families with the same or similar conditions, and local and national service agencies. </a:t>
            </a:r>
          </a:p>
          <a:p>
            <a:r>
              <a:rPr lang="en-US" i="1" baseline="0" dirty="0" smtClean="0"/>
              <a:t>(click) </a:t>
            </a:r>
            <a:endParaRPr lang="en-US" i="1" dirty="0" smtClean="0"/>
          </a:p>
        </p:txBody>
      </p:sp>
      <p:sp>
        <p:nvSpPr>
          <p:cNvPr id="4" name="Slide Number Placeholder 3"/>
          <p:cNvSpPr>
            <a:spLocks noGrp="1"/>
          </p:cNvSpPr>
          <p:nvPr>
            <p:ph type="sldNum" sz="quarter" idx="10"/>
          </p:nvPr>
        </p:nvSpPr>
        <p:spPr/>
        <p:txBody>
          <a:bodyPr/>
          <a:lstStyle/>
          <a:p>
            <a:fld id="{DFDE6799-67BB-485D-834F-C118E91A570A}" type="slidenum">
              <a:rPr lang="en-US" smtClean="0"/>
              <a:pPr/>
              <a:t>16</a:t>
            </a:fld>
            <a:endParaRPr lang="en-US"/>
          </a:p>
        </p:txBody>
      </p:sp>
    </p:spTree>
    <p:extLst>
      <p:ext uri="{BB962C8B-B14F-4D97-AF65-F5344CB8AC3E}">
        <p14:creationId xmlns:p14="http://schemas.microsoft.com/office/powerpoint/2010/main" val="4208241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When you interpret for an appointment in cancer genetics, it may help to have an idea of what to expect. </a:t>
            </a:r>
          </a:p>
          <a:p>
            <a:endParaRPr lang="en-US" u="none" baseline="0" dirty="0" smtClean="0"/>
          </a:p>
          <a:p>
            <a:r>
              <a:rPr lang="en-US" i="1" u="none" baseline="0" dirty="0" smtClean="0"/>
              <a:t>(click) </a:t>
            </a:r>
            <a:r>
              <a:rPr lang="en-US" u="none" baseline="0" dirty="0" smtClean="0"/>
              <a:t>The first appointment with the counselor will be taken up with some basic education on cancer genetics, and on gathering information on the family’s history of illness. The main purpose is to assess the patient’s risk of hereditary cancer – that is, does it seem likely that cancer is running in the family? This will suggest whether genetic testing is appropriate.</a:t>
            </a:r>
          </a:p>
          <a:p>
            <a:endParaRPr lang="en-US" u="none" strike="sngStrike" baseline="0" dirty="0" smtClean="0"/>
          </a:p>
          <a:p>
            <a:r>
              <a:rPr lang="en-US" u="none" baseline="0" dirty="0" smtClean="0"/>
              <a:t>If the patient agrees, </a:t>
            </a:r>
            <a:r>
              <a:rPr lang="en-US" b="0" u="none" baseline="0" dirty="0" smtClean="0"/>
              <a:t>the genetic counselor will </a:t>
            </a:r>
            <a:r>
              <a:rPr lang="en-US" u="none" baseline="0" dirty="0" smtClean="0"/>
              <a:t>review the consent for testing and take a blood or saliva sample for genetic testing. We’ll talk more about that in a bit.</a:t>
            </a:r>
          </a:p>
          <a:p>
            <a:endParaRPr lang="en-US" u="none" baseline="0" dirty="0" smtClean="0"/>
          </a:p>
          <a:p>
            <a:r>
              <a:rPr lang="en-US" i="1" u="none" baseline="0" dirty="0" smtClean="0"/>
              <a:t>(click) </a:t>
            </a:r>
            <a:r>
              <a:rPr lang="en-US" u="none" baseline="0" dirty="0" smtClean="0"/>
              <a:t>And at the second appointment, the genetic counselor will go over the test results and provide counseling. </a:t>
            </a:r>
          </a:p>
          <a:p>
            <a:endParaRPr lang="en-US" u="none" baseline="0" dirty="0" smtClean="0"/>
          </a:p>
          <a:p>
            <a:r>
              <a:rPr lang="en-US" u="none" baseline="0" dirty="0" smtClean="0"/>
              <a:t>Let’s look at each of these more carefully. Since you are now all experts in basic genetics (ho, ho, ho), we’ll start with a technique that genetic counselors use to gather information on a patient’s family history. This is called a pedigree. </a:t>
            </a:r>
          </a:p>
          <a:p>
            <a:endParaRPr lang="en-US" u="none" baseline="0" dirty="0" smtClean="0"/>
          </a:p>
          <a:p>
            <a:r>
              <a:rPr lang="en-US" i="1" u="none" baseline="0" dirty="0" smtClean="0"/>
              <a:t>(click) </a:t>
            </a:r>
          </a:p>
          <a:p>
            <a:endParaRPr lang="en-US" u="none" baseline="0" dirty="0" smtClean="0"/>
          </a:p>
          <a:p>
            <a:endParaRPr lang="en-US" u="none" baseline="0" dirty="0" smtClean="0"/>
          </a:p>
          <a:p>
            <a:endParaRPr lang="en-US" u="none" baseline="0" dirty="0" smtClean="0"/>
          </a:p>
          <a:p>
            <a:endParaRPr lang="en-US" u="none" dirty="0" smtClean="0"/>
          </a:p>
          <a:p>
            <a:endParaRPr lang="en-US" dirty="0" smtClean="0"/>
          </a:p>
          <a:p>
            <a:endParaRPr lang="en-US" u="none" dirty="0" smtClean="0"/>
          </a:p>
          <a:p>
            <a:endParaRPr lang="en-US"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17</a:t>
            </a:fld>
            <a:endParaRPr lang="en-US"/>
          </a:p>
        </p:txBody>
      </p:sp>
    </p:spTree>
    <p:extLst>
      <p:ext uri="{BB962C8B-B14F-4D97-AF65-F5344CB8AC3E}">
        <p14:creationId xmlns:p14="http://schemas.microsoft.com/office/powerpoint/2010/main" val="1408479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Here’s what a picture</a:t>
            </a:r>
            <a:r>
              <a:rPr lang="en-US" i="0" baseline="0" dirty="0" smtClean="0"/>
              <a:t> of a pedigree, or “family tree” might look like. As you can see, a pedigree is a very visual tool for showing the pattern of cancer – or any suspected disease – in a family. You don’t need to know how to read one of these, but we thought you might be interested in seeing 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Circles</a:t>
            </a:r>
            <a:r>
              <a:rPr lang="en-US" i="0" baseline="0" dirty="0" smtClean="0"/>
              <a:t> represent females. Squares represent males. The shaded individuals represent those who are affected with the condition in question. So let’s read this pedigree. Let’s say that the patient’s name is Maria. She is pictured in the blue circle. She has been diagnosed with breast and ovarian cancer at the age of 38 – that</a:t>
            </a:r>
            <a:r>
              <a:rPr lang="fr-FR" i="0" baseline="0" dirty="0" smtClean="0"/>
              <a:t>’</a:t>
            </a:r>
            <a:r>
              <a:rPr lang="en-US" i="0" baseline="0" dirty="0" smtClean="0"/>
              <a:t>s early!! It is also significant that she has two primary cancers in different organs in her body</a:t>
            </a:r>
            <a:r>
              <a:rPr lang="en-US" b="0" i="0" baseline="0" dirty="0" smtClean="0"/>
              <a:t>. </a:t>
            </a:r>
            <a:r>
              <a:rPr lang="en-US" b="0" dirty="0" smtClean="0"/>
              <a:t>She was referred by her doctor to see a genetic counselor</a:t>
            </a:r>
            <a:r>
              <a:rPr lang="en-US" b="0" i="0" baseline="0" dirty="0" smtClean="0"/>
              <a:t>. </a:t>
            </a:r>
            <a:r>
              <a:rPr lang="en-US" i="0" baseline="0" dirty="0" smtClean="0"/>
              <a:t>As you can see here, on her mother’s side there are several relatives affected with cancer, including their mother diagnosed with ovarian cancer at age 41 and their maternal grandmother diagnosed at age 39 with breast cancer. Both diagnoses were at a very young 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genetic counselor offered her a test for the BRCA genes, and she tested positive.  Then the counselor offered her brother Francisco testing too. Her brother Francisco is pictured with the white square with the dot in the center. The dot means that Francisco is a carrier for a mutation. He tested positive too. Carriers are not affected, even though they themselves have inherited the mutation. However, by being a carrier, Francisco has an increased risk of developing breast cancer (yes, men can get breast cancer). Look at Francisco’s daughter; she also has breast cancer. She was diagnosed at age 27. She also tested positive for the genetic mutation.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Anyone with a mutation can pass it on to their children, even if they do not have cancer. So each of Francisco’s children has a 50/50 or 1 in 2 chance of inheriting Francisco’s mutation. </a:t>
            </a:r>
            <a:r>
              <a:rPr lang="en-US" i="1"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0B5487-BFAD-5943-9743-26F57CB1261E}" type="slidenum">
              <a:rPr lang="en-US" smtClean="0"/>
              <a:t>18</a:t>
            </a:fld>
            <a:endParaRPr lang="en-US"/>
          </a:p>
        </p:txBody>
      </p:sp>
    </p:spTree>
    <p:extLst>
      <p:ext uri="{BB962C8B-B14F-4D97-AF65-F5344CB8AC3E}">
        <p14:creationId xmlns:p14="http://schemas.microsoft.com/office/powerpoint/2010/main" val="3893889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patients, however, encounter real </a:t>
            </a:r>
            <a:r>
              <a:rPr lang="en-US" dirty="0" smtClean="0"/>
              <a:t>challenges</a:t>
            </a:r>
            <a:r>
              <a:rPr lang="en-US" baseline="0" dirty="0" smtClean="0"/>
              <a:t> </a:t>
            </a:r>
            <a:r>
              <a:rPr lang="en-US" dirty="0" smtClean="0"/>
              <a:t>in</a:t>
            </a:r>
            <a:r>
              <a:rPr lang="en-US" baseline="0" dirty="0" smtClean="0"/>
              <a:t> helping a genetic counselor construct an accurate </a:t>
            </a:r>
            <a:r>
              <a:rPr lang="en-US" u="none" baseline="0" dirty="0" smtClean="0">
                <a:solidFill>
                  <a:srgbClr val="FF0000"/>
                </a:solidFill>
              </a:rPr>
              <a:t>family tree or “pedigree”</a:t>
            </a:r>
            <a:r>
              <a:rPr lang="en-US" baseline="0" dirty="0" smtClean="0">
                <a:solidFill>
                  <a:srgbClr val="FF0000"/>
                </a:solidFill>
              </a:rPr>
              <a:t>. </a:t>
            </a:r>
            <a:r>
              <a:rPr lang="en-US" baseline="0" dirty="0" smtClean="0"/>
              <a:t>Can you guess what some of them might be? </a:t>
            </a:r>
            <a:r>
              <a:rPr lang="en-US" i="1" baseline="0" dirty="0" smtClean="0"/>
              <a:t>(Elicit some ideas from the group.)</a:t>
            </a:r>
            <a:endParaRPr lang="en-US" i="0" baseline="0" dirty="0" smtClean="0"/>
          </a:p>
          <a:p>
            <a:endParaRPr lang="en-US" i="0" baseline="0" dirty="0" smtClean="0"/>
          </a:p>
          <a:p>
            <a:r>
              <a:rPr lang="en-US" i="1" baseline="0" dirty="0" smtClean="0"/>
              <a:t>(click) </a:t>
            </a:r>
            <a:r>
              <a:rPr lang="en-US" i="0" baseline="0" dirty="0" smtClean="0"/>
              <a:t>Often, people don’t know an exact cause of death for their relatives. </a:t>
            </a:r>
          </a:p>
          <a:p>
            <a:endParaRPr lang="en-US" i="0" baseline="0" dirty="0" smtClean="0"/>
          </a:p>
          <a:p>
            <a:r>
              <a:rPr lang="en-US" i="1" baseline="0" dirty="0" smtClean="0"/>
              <a:t>(click) </a:t>
            </a:r>
            <a:r>
              <a:rPr lang="en-US" i="0" baseline="0" dirty="0" smtClean="0"/>
              <a:t>They may know that the relative was sick, but not know an exact diagnosis or </a:t>
            </a:r>
            <a:r>
              <a:rPr lang="en-US" i="1" baseline="0" dirty="0" smtClean="0"/>
              <a:t>(click)  </a:t>
            </a:r>
            <a:r>
              <a:rPr lang="en-US" i="0" baseline="0" dirty="0" smtClean="0"/>
              <a:t>how old the person was when diagnosed. </a:t>
            </a:r>
          </a:p>
          <a:p>
            <a:endParaRPr lang="en-US" i="0" baseline="0" dirty="0" smtClean="0"/>
          </a:p>
          <a:p>
            <a:r>
              <a:rPr lang="en-US" i="0" baseline="0" dirty="0" smtClean="0"/>
              <a:t>Nevertheless, a pedigree is a major tool used by genetic counselors to help evaluate a family’s risk for a hereditary condition. It is so important, that the genetic counselor may ask the patient to go home and try to find out the information of which he or she is unsure. </a:t>
            </a:r>
          </a:p>
          <a:p>
            <a:endParaRPr lang="en-US" i="0" baseline="0" dirty="0" smtClean="0"/>
          </a:p>
          <a:p>
            <a:r>
              <a:rPr lang="en-US" i="0" baseline="0" dirty="0" smtClean="0"/>
              <a:t>If the pedigree indicates that there may be a genetic component to illness in the family, the genetic counselor will offer the patient the opportunity to have a genetic test. </a:t>
            </a:r>
          </a:p>
          <a:p>
            <a:endParaRPr lang="en-US" i="0" baseline="0" dirty="0" smtClean="0"/>
          </a:p>
          <a:p>
            <a:r>
              <a:rPr lang="en-US" i="1" baseline="0" dirty="0" smtClean="0"/>
              <a:t>(click) </a:t>
            </a:r>
            <a:endParaRPr lang="en-US" i="1"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19</a:t>
            </a:fld>
            <a:endParaRPr lang="en-US"/>
          </a:p>
        </p:txBody>
      </p:sp>
    </p:spTree>
    <p:extLst>
      <p:ext uri="{BB962C8B-B14F-4D97-AF65-F5344CB8AC3E}">
        <p14:creationId xmlns:p14="http://schemas.microsoft.com/office/powerpoint/2010/main" val="302713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None/>
            </a:pPr>
            <a:r>
              <a:rPr lang="en-US" dirty="0" smtClean="0"/>
              <a:t>So, what</a:t>
            </a:r>
            <a:r>
              <a:rPr lang="en-US" baseline="0" dirty="0" smtClean="0"/>
              <a:t> are we going to learn today? Well, this is what we’re aiming for. </a:t>
            </a:r>
            <a:r>
              <a:rPr lang="en-US" i="1" baseline="0" dirty="0" smtClean="0"/>
              <a:t>(click)</a:t>
            </a:r>
          </a:p>
          <a:p>
            <a:pPr>
              <a:spcBef>
                <a:spcPct val="0"/>
              </a:spcBef>
              <a:buFontTx/>
              <a:buNone/>
            </a:pPr>
            <a:endParaRPr lang="en-US" baseline="0" dirty="0" smtClean="0"/>
          </a:p>
          <a:p>
            <a:pPr>
              <a:spcBef>
                <a:spcPct val="0"/>
              </a:spcBef>
              <a:buFontTx/>
              <a:buNone/>
            </a:pPr>
            <a:r>
              <a:rPr lang="en-US" baseline="0" dirty="0" smtClean="0"/>
              <a:t>At the end of this presentation, you’ll have a clear understanding of: </a:t>
            </a:r>
            <a:r>
              <a:rPr lang="en-US" i="1" baseline="0" dirty="0" smtClean="0"/>
              <a:t>(click) </a:t>
            </a:r>
          </a:p>
          <a:p>
            <a:pPr>
              <a:spcBef>
                <a:spcPct val="0"/>
              </a:spcBef>
              <a:buFontTx/>
              <a:buNone/>
            </a:pPr>
            <a:endParaRPr lang="en-US" i="1" baseline="0" dirty="0" smtClean="0"/>
          </a:p>
          <a:p>
            <a:pPr>
              <a:spcBef>
                <a:spcPct val="0"/>
              </a:spcBef>
              <a:buFontTx/>
              <a:buNone/>
            </a:pPr>
            <a:r>
              <a:rPr lang="en-US" i="0" baseline="0" dirty="0" smtClean="0"/>
              <a:t>Basic concepts in genetics </a:t>
            </a:r>
            <a:r>
              <a:rPr lang="en-US" i="1" baseline="0" dirty="0" smtClean="0"/>
              <a:t>(click) </a:t>
            </a:r>
            <a:endParaRPr lang="en-US" i="0" baseline="0" dirty="0" smtClean="0"/>
          </a:p>
          <a:p>
            <a:pPr>
              <a:spcBef>
                <a:spcPct val="0"/>
              </a:spcBef>
              <a:buFontTx/>
              <a:buNone/>
            </a:pPr>
            <a:endParaRPr lang="en-US" i="1" baseline="0" dirty="0" smtClean="0"/>
          </a:p>
          <a:p>
            <a:pPr>
              <a:spcBef>
                <a:spcPct val="0"/>
              </a:spcBef>
              <a:buFontTx/>
              <a:buNone/>
            </a:pPr>
            <a:r>
              <a:rPr lang="en-US" i="0" baseline="0" dirty="0" smtClean="0"/>
              <a:t>Genetic testing </a:t>
            </a:r>
            <a:r>
              <a:rPr lang="en-US" i="1" baseline="0" dirty="0" smtClean="0"/>
              <a:t>(click) </a:t>
            </a:r>
          </a:p>
          <a:p>
            <a:pPr>
              <a:spcBef>
                <a:spcPct val="0"/>
              </a:spcBef>
              <a:buFontTx/>
              <a:buNone/>
            </a:pPr>
            <a:endParaRPr lang="en-US" i="1" baseline="0" dirty="0" smtClean="0"/>
          </a:p>
          <a:p>
            <a:pPr>
              <a:spcBef>
                <a:spcPct val="0"/>
              </a:spcBef>
              <a:buFontTx/>
              <a:buNone/>
            </a:pPr>
            <a:r>
              <a:rPr lang="en-US" i="0" baseline="0" dirty="0" smtClean="0"/>
              <a:t>What genetic counselors do </a:t>
            </a:r>
            <a:r>
              <a:rPr lang="en-US" i="1" baseline="0" dirty="0" smtClean="0"/>
              <a:t>(click) </a:t>
            </a:r>
            <a:endParaRPr lang="en-US" i="0" baseline="0" dirty="0" smtClean="0"/>
          </a:p>
          <a:p>
            <a:pPr>
              <a:spcBef>
                <a:spcPct val="0"/>
              </a:spcBef>
              <a:buFontTx/>
              <a:buNone/>
            </a:pPr>
            <a:endParaRPr lang="en-US" i="0" baseline="0" dirty="0" smtClean="0"/>
          </a:p>
          <a:p>
            <a:pPr>
              <a:spcBef>
                <a:spcPct val="0"/>
              </a:spcBef>
              <a:buFontTx/>
              <a:buNone/>
            </a:pPr>
            <a:r>
              <a:rPr lang="en-US" i="0" baseline="0" dirty="0" smtClean="0"/>
              <a:t>And what to expect when you go to interpret for an appointment with a genetic counselor </a:t>
            </a:r>
            <a:r>
              <a:rPr lang="en-US" i="1" baseline="0" dirty="0" smtClean="0"/>
              <a:t>(click) </a:t>
            </a:r>
          </a:p>
          <a:p>
            <a:pPr>
              <a:spcBef>
                <a:spcPct val="0"/>
              </a:spcBef>
              <a:buFontTx/>
              <a:buNone/>
            </a:pPr>
            <a:endParaRPr lang="en-US" i="0" baseline="0" dirty="0" smtClean="0"/>
          </a:p>
          <a:p>
            <a:pPr>
              <a:spcBef>
                <a:spcPct val="0"/>
              </a:spcBef>
              <a:buFontTx/>
              <a:buNone/>
            </a:pPr>
            <a:endParaRPr lang="en-US" i="0" baseline="0" dirty="0" smtClean="0"/>
          </a:p>
          <a:p>
            <a:pPr>
              <a:spcBef>
                <a:spcPct val="0"/>
              </a:spcBef>
              <a:buFontTx/>
              <a:buNone/>
            </a:pPr>
            <a:endParaRPr lang="en-US" dirty="0" smtClean="0"/>
          </a:p>
        </p:txBody>
      </p:sp>
      <p:sp>
        <p:nvSpPr>
          <p:cNvPr id="3891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August 2011</a:t>
            </a:r>
          </a:p>
        </p:txBody>
      </p:sp>
      <p:sp>
        <p:nvSpPr>
          <p:cNvPr id="389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Interpreting in Palliative Care, CHCF</a:t>
            </a:r>
          </a:p>
        </p:txBody>
      </p:sp>
      <p:sp>
        <p:nvSpPr>
          <p:cNvPr id="3891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471BE5A-2FB6-4EAA-A848-C36321D84776}"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So, what is genetic testing all about? </a:t>
            </a:r>
          </a:p>
          <a:p>
            <a:endParaRPr lang="en-US" u="none" dirty="0" smtClean="0"/>
          </a:p>
          <a:p>
            <a:r>
              <a:rPr lang="en-US" u="none" dirty="0" smtClean="0"/>
              <a:t>Genetic</a:t>
            </a:r>
            <a:r>
              <a:rPr lang="en-US" u="none" baseline="0" dirty="0" smtClean="0"/>
              <a:t> testing examines the patient’s actual genetic structure. This is done by isolating DNA from the patient’s blood, or from the patient’s saliva. </a:t>
            </a:r>
          </a:p>
          <a:p>
            <a:endParaRPr lang="en-US" u="none" baseline="0" dirty="0" smtClean="0"/>
          </a:p>
          <a:p>
            <a:r>
              <a:rPr lang="en-US" u="none" baseline="0" dirty="0" smtClean="0"/>
              <a:t>In the case of cancer, genetic tests help identify a person’s risk of developing cancer. Please note this well – genetic testing does not identify whether a person HAS cancer. It identifies what genetic changes a person may have that create a HIGHER RISK than most people have for getting certain cancers. </a:t>
            </a:r>
          </a:p>
          <a:p>
            <a:endParaRPr lang="en-US" u="none" baseline="0" dirty="0" smtClean="0"/>
          </a:p>
          <a:p>
            <a:r>
              <a:rPr lang="en-US" b="0" u="none" baseline="0" dirty="0" smtClean="0"/>
              <a:t>Cancer risk may also be called “cancer predisposition” or “predisposition to cancer.”</a:t>
            </a:r>
          </a:p>
          <a:p>
            <a:endParaRPr lang="en-US" i="1" u="none" baseline="0" dirty="0" smtClean="0"/>
          </a:p>
          <a:p>
            <a:r>
              <a:rPr lang="en-US" i="0" u="none" baseline="0" dirty="0" smtClean="0"/>
              <a:t>For individuals who have already been diagnosed with cancer, genetic testing can explain why the person got cancer (heredity or environment), and can indicate the risk of a second primary cancer. For example, if the person already has breast cancer and tests positive for a mutation, that may indicate a higher risk for ovarian cancer. </a:t>
            </a:r>
          </a:p>
          <a:p>
            <a:endParaRPr lang="en-US" i="0" u="none" baseline="0" dirty="0" smtClean="0"/>
          </a:p>
          <a:p>
            <a:r>
              <a:rPr lang="en-US" b="0" i="0" u="none" cap="none" baseline="0" dirty="0" smtClean="0"/>
              <a:t>(click)</a:t>
            </a:r>
          </a:p>
          <a:p>
            <a:endParaRPr lang="en-US" b="1" i="1" u="none"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20</a:t>
            </a:fld>
            <a:endParaRPr lang="en-US"/>
          </a:p>
        </p:txBody>
      </p:sp>
    </p:spTree>
    <p:extLst>
      <p:ext uri="{BB962C8B-B14F-4D97-AF65-F5344CB8AC3E}">
        <p14:creationId xmlns:p14="http://schemas.microsoft.com/office/powerpoint/2010/main" val="1723835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Much of the genetic testing done today is something</a:t>
            </a:r>
            <a:r>
              <a:rPr lang="en-US" b="0" baseline="0" dirty="0" smtClean="0"/>
              <a:t> called “panel testing” or “multi-gene testing.” </a:t>
            </a:r>
          </a:p>
          <a:p>
            <a:endParaRPr lang="en-US" b="1" baseline="0" dirty="0" smtClean="0"/>
          </a:p>
          <a:p>
            <a:r>
              <a:rPr lang="en-US" b="0" i="1" baseline="0" dirty="0" smtClean="0"/>
              <a:t>(click) </a:t>
            </a:r>
            <a:r>
              <a:rPr lang="en-US" b="0" baseline="0" dirty="0" smtClean="0"/>
              <a:t>This means that the test examines many genes at one time that are associated with the risk for different kinds of cancers.</a:t>
            </a:r>
          </a:p>
          <a:p>
            <a:endParaRPr lang="en-US" b="0" baseline="0" dirty="0" smtClean="0"/>
          </a:p>
          <a:p>
            <a:r>
              <a:rPr lang="en-US" b="0" i="1" baseline="0" dirty="0" smtClean="0"/>
              <a:t>(click) </a:t>
            </a:r>
            <a:r>
              <a:rPr lang="en-US" b="0" baseline="0" dirty="0" smtClean="0"/>
              <a:t>So, with one test, the genetic counselor can get information on the risk for multiple cancers. </a:t>
            </a:r>
          </a:p>
          <a:p>
            <a:endParaRPr lang="en-US" b="0" baseline="0" dirty="0" smtClean="0"/>
          </a:p>
          <a:p>
            <a:r>
              <a:rPr lang="en-US" b="0" i="1" baseline="0" dirty="0" smtClean="0"/>
              <a:t>(click) </a:t>
            </a:r>
            <a:r>
              <a:rPr lang="en-US" b="0" baseline="0" dirty="0" smtClean="0"/>
              <a:t>Each gene has a name made up of letters and number, such as BRCA1 or BCRA2. </a:t>
            </a:r>
          </a:p>
          <a:p>
            <a:endParaRPr lang="en-US" b="0" baseline="0" dirty="0" smtClean="0"/>
          </a:p>
          <a:p>
            <a:r>
              <a:rPr lang="en-US" b="0" i="1" baseline="0" dirty="0" smtClean="0"/>
              <a:t>(click) </a:t>
            </a:r>
            <a:r>
              <a:rPr lang="en-US" b="0" baseline="0" dirty="0" smtClean="0"/>
              <a:t>Unfortunately, there are no tests yet to identify all cancer risk. </a:t>
            </a:r>
          </a:p>
          <a:p>
            <a:endParaRPr lang="en-US" baseline="0" dirty="0" smtClean="0"/>
          </a:p>
          <a:p>
            <a:r>
              <a:rPr lang="en-US" b="0" baseline="0" dirty="0" smtClean="0"/>
              <a:t>It is not important </a:t>
            </a:r>
            <a:r>
              <a:rPr lang="en-US" baseline="0" dirty="0" smtClean="0"/>
              <a:t>for you to learn every gene and the cancers it is associated with</a:t>
            </a:r>
            <a:r>
              <a:rPr lang="en-US" b="0" baseline="0" dirty="0" smtClean="0"/>
              <a:t>. As we learn about the genetics of illness, more genes are added to the panel tests.</a:t>
            </a:r>
          </a:p>
          <a:p>
            <a:endParaRPr lang="en-US" baseline="0" dirty="0" smtClean="0"/>
          </a:p>
          <a:p>
            <a:r>
              <a:rPr lang="en-US" i="1" baseline="0" dirty="0" smtClean="0"/>
              <a:t>(click)</a:t>
            </a:r>
            <a:endParaRPr lang="en-US" i="1"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21</a:t>
            </a:fld>
            <a:endParaRPr lang="en-US"/>
          </a:p>
        </p:txBody>
      </p:sp>
    </p:spTree>
    <p:extLst>
      <p:ext uri="{BB962C8B-B14F-4D97-AF65-F5344CB8AC3E}">
        <p14:creationId xmlns:p14="http://schemas.microsoft.com/office/powerpoint/2010/main" val="1660381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u="none" baseline="0" dirty="0" smtClean="0"/>
              <a:t>So we know what genetic tests can tell us. But – so what? If someone’s going to get cancer, there’s nothing they can do about it, right? What does it matter?</a:t>
            </a:r>
          </a:p>
          <a:p>
            <a:endParaRPr lang="en-US" u="none" baseline="0" dirty="0" smtClean="0"/>
          </a:p>
          <a:p>
            <a:r>
              <a:rPr lang="en-US" u="none" baseline="0" dirty="0" smtClean="0"/>
              <a:t>It actually does matter. </a:t>
            </a:r>
          </a:p>
          <a:p>
            <a:endParaRPr lang="en-US" u="none" baseline="0" dirty="0" smtClean="0"/>
          </a:p>
          <a:p>
            <a:r>
              <a:rPr lang="en-US" sz="1200" kern="1200" dirty="0" smtClean="0">
                <a:solidFill>
                  <a:schemeClr val="tx1"/>
                </a:solidFill>
                <a:effectLst/>
                <a:latin typeface="+mn-lt"/>
                <a:ea typeface="+mn-ea"/>
                <a:cs typeface="+mn-cs"/>
              </a:rPr>
              <a:t>Genetic testing will help identify whether the patient and other family members are at high risk for developing cancer. If they are, then there are steps they can take to help reduce that risk. </a:t>
            </a:r>
          </a:p>
          <a:p>
            <a:endParaRPr lang="en-US" sz="1200" kern="1200" dirty="0" smtClean="0">
              <a:solidFill>
                <a:schemeClr val="tx1"/>
              </a:solidFill>
              <a:effectLst/>
              <a:latin typeface="+mn-lt"/>
              <a:ea typeface="+mn-ea"/>
              <a:cs typeface="+mn-cs"/>
            </a:endParaRPr>
          </a:p>
          <a:p>
            <a:r>
              <a:rPr lang="en-US" u="none" baseline="0" dirty="0" smtClean="0"/>
              <a:t>Let’s say, for example, that a woman knows that she has a genetic predisposition for developing breast cancer. She and her doctor might decide to start getting mammograms earlier and more frequently than most women. </a:t>
            </a:r>
          </a:p>
          <a:p>
            <a:endParaRPr lang="en-US" u="none" baseline="0" dirty="0" smtClean="0"/>
          </a:p>
          <a:p>
            <a:r>
              <a:rPr lang="en-US" sz="1200" kern="1200" dirty="0" smtClean="0">
                <a:solidFill>
                  <a:schemeClr val="tx1"/>
                </a:solidFill>
                <a:effectLst/>
                <a:latin typeface="+mn-lt"/>
                <a:ea typeface="+mn-ea"/>
                <a:cs typeface="+mn-cs"/>
              </a:rPr>
              <a:t>If there were a suspicious result on a mammogram, her doctors might do aggressive follow-up rather than waiting to see what happened.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earlier screening could allow doctors to catch a developing cancer much earlier, for example enabling the woman to get a lumpectomy instead of a mastectomy.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cases, doctors might recommend measures to prevent the cancer in question, such as removal of the organ before cancer develops or hormonal treatments.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some of the ways in which the information from genetic testing can help a patient and his or her family. </a:t>
            </a:r>
            <a:r>
              <a:rPr lang="en-US" sz="1200" i="1" kern="120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endParaRPr lang="en-US" u="none" baseline="0" dirty="0" smtClean="0"/>
          </a:p>
          <a:p>
            <a:r>
              <a:rPr lang="en-US" i="1" u="none" baseline="0" dirty="0" smtClean="0"/>
              <a:t>(click)</a:t>
            </a:r>
          </a:p>
        </p:txBody>
      </p:sp>
      <p:sp>
        <p:nvSpPr>
          <p:cNvPr id="4" name="Slide Number Placeholder 3"/>
          <p:cNvSpPr>
            <a:spLocks noGrp="1"/>
          </p:cNvSpPr>
          <p:nvPr>
            <p:ph type="sldNum" sz="quarter" idx="10"/>
          </p:nvPr>
        </p:nvSpPr>
        <p:spPr/>
        <p:txBody>
          <a:bodyPr/>
          <a:lstStyle/>
          <a:p>
            <a:fld id="{DFDE6799-67BB-485D-834F-C118E91A570A}" type="slidenum">
              <a:rPr lang="en-US" smtClean="0"/>
              <a:pPr/>
              <a:t>22</a:t>
            </a:fld>
            <a:endParaRPr lang="en-US"/>
          </a:p>
        </p:txBody>
      </p:sp>
    </p:spTree>
    <p:extLst>
      <p:ext uri="{BB962C8B-B14F-4D97-AF65-F5344CB8AC3E}">
        <p14:creationId xmlns:p14="http://schemas.microsoft.com/office/powerpoint/2010/main" val="4159191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Regardless</a:t>
            </a:r>
            <a:r>
              <a:rPr lang="en-US" baseline="0" dirty="0" smtClean="0"/>
              <a:t> of how helpful it can be, s</a:t>
            </a:r>
            <a:r>
              <a:rPr lang="en-US" dirty="0" smtClean="0"/>
              <a:t>ome</a:t>
            </a:r>
            <a:r>
              <a:rPr lang="en-US" baseline="0" dirty="0" smtClean="0"/>
              <a:t> people are hesitant to get genetic testing. Why? Can you think of some possible reasons? </a:t>
            </a:r>
            <a:r>
              <a:rPr lang="en-US" i="1" baseline="0" dirty="0" smtClean="0"/>
              <a:t>(Elicit reasons from the group.)</a:t>
            </a:r>
          </a:p>
          <a:p>
            <a:endParaRPr lang="en-US" i="1" baseline="0" dirty="0" smtClean="0"/>
          </a:p>
          <a:p>
            <a:r>
              <a:rPr lang="en-US" i="0" baseline="0" dirty="0" smtClean="0"/>
              <a:t>Here are some reasons that the genetic counselors at the University of California at San Francisco have heard: </a:t>
            </a:r>
          </a:p>
          <a:p>
            <a:endParaRPr lang="en-US" i="1" baseline="0" dirty="0" smtClean="0"/>
          </a:p>
          <a:p>
            <a:r>
              <a:rPr lang="en-US" i="1" baseline="0" dirty="0" smtClean="0"/>
              <a:t>(click) </a:t>
            </a:r>
            <a:r>
              <a:rPr lang="en-US" i="0" baseline="0" dirty="0" smtClean="0"/>
              <a:t>Some people feel that knowing they have an elevated risk for cancer will just make them worry about it. </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1" strike="noStrike" baseline="0" dirty="0" smtClean="0"/>
              <a:t>(click) </a:t>
            </a:r>
            <a:r>
              <a:rPr lang="en-US" b="0" i="0" strike="noStrike" baseline="0" dirty="0" smtClean="0"/>
              <a:t>In some cultures, it would be shameful for parents if they thought they had passed on a gene that caused their child to get cancer. </a:t>
            </a:r>
            <a:endParaRPr lang="en-US" b="0" i="0" dirty="0" smtClean="0"/>
          </a:p>
          <a:p>
            <a:endParaRPr lang="en-US" dirty="0" smtClean="0"/>
          </a:p>
          <a:p>
            <a:r>
              <a:rPr lang="en-US" i="1" dirty="0" smtClean="0"/>
              <a:t>(click)</a:t>
            </a:r>
            <a:r>
              <a:rPr lang="en-US" i="1" baseline="0" dirty="0" smtClean="0"/>
              <a:t> </a:t>
            </a:r>
            <a:r>
              <a:rPr lang="en-US" i="0" baseline="0" dirty="0" smtClean="0"/>
              <a:t>People may feel </a:t>
            </a:r>
            <a:r>
              <a:rPr lang="en-US" baseline="0" dirty="0" smtClean="0"/>
              <a:t>that if they’re going to get cancer, there’s nothing they can do about it, so it doesn’t help to know they are at higher risk. </a:t>
            </a:r>
            <a:br>
              <a:rPr lang="en-US" baseline="0" dirty="0" smtClean="0"/>
            </a:br>
            <a:endParaRPr lang="en-US" baseline="0" dirty="0" smtClean="0"/>
          </a:p>
          <a:p>
            <a:r>
              <a:rPr lang="en-US" i="1" baseline="0" dirty="0" smtClean="0"/>
              <a:t>(click) </a:t>
            </a:r>
            <a:r>
              <a:rPr lang="en-US" i="0" u="none" baseline="0" dirty="0" smtClean="0"/>
              <a:t>Some believe that if it is known that they have a</a:t>
            </a:r>
            <a:r>
              <a:rPr lang="en-US" baseline="0" dirty="0" smtClean="0"/>
              <a:t> genetic mutation, their family will treat them differently.</a:t>
            </a:r>
            <a:endParaRPr lang="en-US" i="0" u="none" baseline="0" dirty="0" smtClean="0"/>
          </a:p>
          <a:p>
            <a:endParaRPr lang="en-US" baseline="0" dirty="0" smtClean="0"/>
          </a:p>
          <a:p>
            <a:r>
              <a:rPr lang="en-US" baseline="0" dirty="0" smtClean="0"/>
              <a:t>There is also sometimes a belief that cancer is a </a:t>
            </a:r>
            <a:r>
              <a:rPr lang="en-US" i="0" u="none" baseline="0" dirty="0" smtClean="0"/>
              <a:t>punishment for something that the patient has done</a:t>
            </a:r>
            <a:r>
              <a:rPr lang="en-US" baseline="0" dirty="0" smtClean="0"/>
              <a:t>, and some patients even fear </a:t>
            </a:r>
            <a:r>
              <a:rPr lang="en-US" dirty="0" smtClean="0"/>
              <a:t>that the testing</a:t>
            </a:r>
            <a:r>
              <a:rPr lang="en-US" baseline="0" dirty="0" smtClean="0"/>
              <a:t> itself will cause cancer. </a:t>
            </a:r>
            <a:endParaRPr lang="en-US" dirty="0" smtClean="0"/>
          </a:p>
          <a:p>
            <a:endParaRPr lang="en-US" dirty="0" smtClean="0"/>
          </a:p>
          <a:p>
            <a:r>
              <a:rPr lang="en-US" dirty="0" smtClean="0"/>
              <a:t>Genetic</a:t>
            </a:r>
            <a:r>
              <a:rPr lang="en-US" baseline="0" dirty="0" smtClean="0"/>
              <a:t> counselors listen to all these concerns seriously and discuss them with the patient. Your job is to make sure that all these concerns get communicated accurately and completely. If there are cultural aspects to the issues that come up, you should point these out so that the genetic counselor can ask more about them. </a:t>
            </a:r>
          </a:p>
          <a:p>
            <a:endParaRPr lang="en-US" baseline="0" dirty="0" smtClean="0"/>
          </a:p>
          <a:p>
            <a:r>
              <a:rPr lang="en-US" baseline="0" dirty="0" smtClean="0"/>
              <a:t>If a patient decides to go ahead with genetic testing, the first step is giving informed consent. </a:t>
            </a:r>
          </a:p>
          <a:p>
            <a:endParaRPr lang="en-US" baseline="0" dirty="0" smtClean="0"/>
          </a:p>
          <a:p>
            <a:r>
              <a:rPr lang="en-US" i="1" dirty="0" smtClean="0"/>
              <a:t>(click) </a:t>
            </a:r>
            <a:endParaRPr lang="en-US" i="1"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23</a:t>
            </a:fld>
            <a:endParaRPr lang="en-US"/>
          </a:p>
        </p:txBody>
      </p:sp>
    </p:spTree>
    <p:extLst>
      <p:ext uri="{BB962C8B-B14F-4D97-AF65-F5344CB8AC3E}">
        <p14:creationId xmlns:p14="http://schemas.microsoft.com/office/powerpoint/2010/main" val="3974499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r>
              <a:rPr lang="en-US" baseline="0" dirty="0" smtClean="0"/>
              <a:t> quick review! </a:t>
            </a:r>
          </a:p>
          <a:p>
            <a:endParaRPr lang="en-US" baseline="0" dirty="0" smtClean="0"/>
          </a:p>
          <a:p>
            <a:r>
              <a:rPr lang="en-US" baseline="0" dirty="0" smtClean="0"/>
              <a:t>What do genetic counselors do? </a:t>
            </a:r>
            <a:r>
              <a:rPr lang="en-US" i="1" baseline="0" dirty="0" smtClean="0"/>
              <a:t>(wait for responses) </a:t>
            </a:r>
            <a:r>
              <a:rPr lang="en-US" i="0" baseline="0" dirty="0" smtClean="0"/>
              <a:t>Gather information, educate, counsel and support. </a:t>
            </a:r>
            <a:r>
              <a:rPr lang="en-US" i="1" baseline="0" dirty="0" smtClean="0"/>
              <a:t>(click)</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genetic testing? What’s it looking for? </a:t>
            </a:r>
            <a:r>
              <a:rPr lang="en-US" i="1" baseline="0" dirty="0" smtClean="0"/>
              <a:t>(wait for responses) </a:t>
            </a:r>
            <a:r>
              <a:rPr lang="en-US" dirty="0" smtClean="0"/>
              <a:t>Testing to identify </a:t>
            </a:r>
            <a:r>
              <a:rPr lang="en-US" dirty="0" smtClean="0">
                <a:effectLst/>
              </a:rPr>
              <a:t>inherited</a:t>
            </a:r>
            <a:r>
              <a:rPr lang="en-US" dirty="0" smtClean="0"/>
              <a:t> gene mutations or changes in a gene that can cause problems. </a:t>
            </a:r>
            <a:r>
              <a:rPr lang="en-US" i="1" baseline="0" dirty="0" smtClean="0"/>
              <a:t>(click)</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What’s panel testing, also known as “multi-gene testing.” </a:t>
            </a:r>
            <a:r>
              <a:rPr lang="en-US" i="1" baseline="0" dirty="0" smtClean="0"/>
              <a:t>(wait for responses) </a:t>
            </a:r>
            <a:r>
              <a:rPr lang="en-US" dirty="0" smtClean="0"/>
              <a:t>Panel testing is</a:t>
            </a:r>
            <a:r>
              <a:rPr lang="en-US" baseline="0" dirty="0" smtClean="0"/>
              <a:t> genetic testing that </a:t>
            </a:r>
            <a:r>
              <a:rPr lang="en-US" dirty="0" smtClean="0"/>
              <a:t>looks at multiple genes at once. </a:t>
            </a:r>
            <a:r>
              <a:rPr lang="en-US" i="1" baseline="0" dirty="0" smtClean="0"/>
              <a:t>(click)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would someone want to get genetic testing? </a:t>
            </a:r>
            <a:r>
              <a:rPr lang="en-US" i="1" baseline="0" dirty="0" smtClean="0"/>
              <a:t>(wait for responses) </a:t>
            </a:r>
            <a:r>
              <a:rPr lang="en-US" i="0" baseline="0" dirty="0" smtClean="0"/>
              <a:t>To identify potential increased risk for cancer in self or family, so as to take preventive measures. </a:t>
            </a:r>
            <a:r>
              <a:rPr lang="en-US" i="1" baseline="0" dirty="0" smtClean="0"/>
              <a:t>(click)</a:t>
            </a:r>
            <a:endParaRPr lang="en-US" i="0"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would someone choose not to get tested? </a:t>
            </a:r>
            <a:r>
              <a:rPr lang="en-US" i="1" baseline="0" dirty="0" smtClean="0"/>
              <a:t>(wait for responses) </a:t>
            </a:r>
            <a:r>
              <a:rPr lang="en-US" i="0" baseline="0" dirty="0" smtClean="0"/>
              <a:t>Concerns about worry, family response, societal response, etc. </a:t>
            </a:r>
            <a:r>
              <a:rPr lang="en-US" i="1" baseline="0" dirty="0" smtClean="0"/>
              <a:t>(click)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24</a:t>
            </a:fld>
            <a:endParaRPr lang="en-US"/>
          </a:p>
        </p:txBody>
      </p:sp>
    </p:spTree>
    <p:extLst>
      <p:ext uri="{BB962C8B-B14F-4D97-AF65-F5344CB8AC3E}">
        <p14:creationId xmlns:p14="http://schemas.microsoft.com/office/powerpoint/2010/main" val="1006353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Genetic testing is like any other medical procedure, and like</a:t>
            </a:r>
            <a:r>
              <a:rPr lang="en-US" u="none" baseline="0" dirty="0" smtClean="0"/>
              <a:t> any other procedure, it requires informed consent. This is especially true since testing can cause anxiety, the results can have implications for family members’ health, not just the patient’s health, and positive results can cause a sense of guilt if patients feel responsible for passing “bad genes” down to their children. </a:t>
            </a:r>
            <a:endParaRPr lang="en-US" u="none" dirty="0" smtClean="0"/>
          </a:p>
          <a:p>
            <a:endParaRPr lang="en-US" u="none" dirty="0" smtClean="0"/>
          </a:p>
        </p:txBody>
      </p:sp>
      <p:sp>
        <p:nvSpPr>
          <p:cNvPr id="4" name="Slide Number Placeholder 3"/>
          <p:cNvSpPr>
            <a:spLocks noGrp="1"/>
          </p:cNvSpPr>
          <p:nvPr>
            <p:ph type="sldNum" sz="quarter" idx="10"/>
          </p:nvPr>
        </p:nvSpPr>
        <p:spPr/>
        <p:txBody>
          <a:bodyPr/>
          <a:lstStyle/>
          <a:p>
            <a:fld id="{DFDE6799-67BB-485D-834F-C118E91A570A}" type="slidenum">
              <a:rPr lang="en-US" smtClean="0"/>
              <a:pPr/>
              <a:t>25</a:t>
            </a:fld>
            <a:endParaRPr lang="en-US"/>
          </a:p>
        </p:txBody>
      </p:sp>
    </p:spTree>
    <p:extLst>
      <p:ext uri="{BB962C8B-B14F-4D97-AF65-F5344CB8AC3E}">
        <p14:creationId xmlns:p14="http://schemas.microsoft.com/office/powerpoint/2010/main" val="3000482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Font typeface="Arial" panose="020B0604020202020204" pitchFamily="34" charset="0"/>
              <a:buNone/>
            </a:pPr>
            <a:r>
              <a:rPr lang="en-US" dirty="0" smtClean="0"/>
              <a:t>As interpreters, we are often caught in a real bind regarding</a:t>
            </a:r>
            <a:r>
              <a:rPr lang="en-US" baseline="0" dirty="0" smtClean="0"/>
              <a:t> informed consent. Have any of you ever been handed a consent form and asked “Can you just read this form to the patient and have him sign?” So, can we do that?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i="1" baseline="0" dirty="0" smtClean="0"/>
              <a:t>(click)  </a:t>
            </a:r>
            <a:r>
              <a:rPr lang="en-US" i="0" baseline="0" dirty="0" smtClean="0"/>
              <a:t>NO! </a:t>
            </a:r>
            <a:r>
              <a:rPr lang="en-US" baseline="0" dirty="0" smtClean="0"/>
              <a:t>Why is this a bad idea?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And why do we feel pressured to do it anyway?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We need to resist! Remember, i</a:t>
            </a:r>
            <a:r>
              <a:rPr lang="en-US" dirty="0" smtClean="0"/>
              <a:t>nformed consent is a </a:t>
            </a:r>
            <a:r>
              <a:rPr lang="en-US" u="sng" dirty="0" smtClean="0"/>
              <a:t>process</a:t>
            </a:r>
            <a:r>
              <a:rPr lang="en-US" dirty="0" smtClean="0"/>
              <a:t>, not a piece of paper.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Marjory Bancroft, </a:t>
            </a:r>
            <a:r>
              <a:rPr lang="en-US" i="1" dirty="0" smtClean="0"/>
              <a:t>in The Community Interpreter,</a:t>
            </a:r>
            <a:r>
              <a:rPr lang="en-US" i="1" baseline="0" dirty="0" smtClean="0"/>
              <a:t> </a:t>
            </a:r>
            <a:r>
              <a:rPr lang="en-US" i="0" baseline="0" dirty="0" smtClean="0"/>
              <a:t>introduces</a:t>
            </a:r>
            <a:r>
              <a:rPr lang="en-US" baseline="0" dirty="0" smtClean="0"/>
              <a:t> an acronym for times like these: C-A-L-L.  </a:t>
            </a:r>
            <a:r>
              <a:rPr lang="en-US" i="1" baseline="0" dirty="0" smtClean="0"/>
              <a:t>(click) </a:t>
            </a:r>
            <a:r>
              <a:rPr lang="en-US" baseline="0" dirty="0" smtClean="0"/>
              <a:t>“Don’t do a sight translation if the document is</a:t>
            </a:r>
            <a:r>
              <a:rPr lang="en-US" dirty="0" smtClean="0"/>
              <a:t>: </a:t>
            </a:r>
            <a:r>
              <a:rPr lang="en-US" dirty="0" smtClean="0">
                <a:solidFill>
                  <a:srgbClr val="FF0000"/>
                </a:solidFill>
              </a:rPr>
              <a:t>C</a:t>
            </a:r>
            <a:r>
              <a:rPr lang="en-US" dirty="0" smtClean="0"/>
              <a:t>omplex, </a:t>
            </a:r>
            <a:r>
              <a:rPr lang="en-US" dirty="0" smtClean="0">
                <a:solidFill>
                  <a:srgbClr val="FF0000"/>
                </a:solidFill>
              </a:rPr>
              <a:t>A</a:t>
            </a:r>
            <a:r>
              <a:rPr lang="en-US" dirty="0" smtClean="0"/>
              <a:t>dvanced, </a:t>
            </a:r>
            <a:r>
              <a:rPr lang="en-US" dirty="0" smtClean="0">
                <a:solidFill>
                  <a:srgbClr val="FF0000"/>
                </a:solidFill>
              </a:rPr>
              <a:t>L</a:t>
            </a:r>
            <a:r>
              <a:rPr lang="en-US" dirty="0" smtClean="0"/>
              <a:t>egal, or </a:t>
            </a:r>
            <a:r>
              <a:rPr lang="en-US" dirty="0" smtClean="0">
                <a:solidFill>
                  <a:srgbClr val="FF0000"/>
                </a:solidFill>
              </a:rPr>
              <a:t>L</a:t>
            </a:r>
            <a:r>
              <a:rPr lang="en-US" dirty="0" smtClean="0"/>
              <a:t>ong.” And consent forms are always </a:t>
            </a:r>
            <a:r>
              <a:rPr lang="en-US" baseline="0" dirty="0" smtClean="0"/>
              <a:t>legal documents. </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But how do we say no without getting in trouble? Marjory</a:t>
            </a:r>
            <a:r>
              <a:rPr lang="en-US" baseline="0" dirty="0" smtClean="0"/>
              <a:t> has a simple process for that as well. </a:t>
            </a:r>
            <a:r>
              <a:rPr lang="en-US" i="1" baseline="0" dirty="0" smtClean="0"/>
              <a:t>(click) </a:t>
            </a:r>
            <a:r>
              <a:rPr lang="en-US" baseline="0" dirty="0" smtClean="0"/>
              <a:t/>
            </a:r>
            <a:br>
              <a:rPr lang="en-US" baseline="0" dirty="0" smtClean="0"/>
            </a:br>
            <a:endParaRPr lang="en-US" dirty="0" smtClean="0"/>
          </a:p>
          <a:p>
            <a:pPr marL="685800" lvl="1" indent="-228600">
              <a:buFont typeface="+mj-lt"/>
              <a:buAutoNum type="arabicPeriod"/>
            </a:pPr>
            <a:r>
              <a:rPr lang="en-US" dirty="0" smtClean="0"/>
              <a:t>Recognize the validity of the requestor’s goal. </a:t>
            </a:r>
            <a:br>
              <a:rPr lang="en-US" dirty="0" smtClean="0"/>
            </a:br>
            <a:r>
              <a:rPr lang="en-US" dirty="0" smtClean="0"/>
              <a:t>e.g.</a:t>
            </a:r>
            <a:r>
              <a:rPr lang="en-US" baseline="0" dirty="0" smtClean="0"/>
              <a:t> </a:t>
            </a:r>
            <a:r>
              <a:rPr lang="en-US" dirty="0" smtClean="0"/>
              <a:t>“Yes, we definitely</a:t>
            </a:r>
            <a:r>
              <a:rPr lang="en-US" baseline="0" dirty="0" smtClean="0"/>
              <a:t> need to make sure that the patient gives informed consent.” </a:t>
            </a:r>
            <a:br>
              <a:rPr lang="en-US" baseline="0" dirty="0" smtClean="0"/>
            </a:br>
            <a:endParaRPr lang="en-US" dirty="0" smtClean="0"/>
          </a:p>
          <a:p>
            <a:pPr marL="685800" lvl="1" indent="-228600">
              <a:buFont typeface="+mj-lt"/>
              <a:buAutoNum type="arabicPeriod"/>
            </a:pPr>
            <a:r>
              <a:rPr lang="en-US" dirty="0" smtClean="0"/>
              <a:t>Offer options. </a:t>
            </a:r>
            <a:br>
              <a:rPr lang="en-US" dirty="0" smtClean="0"/>
            </a:br>
            <a:r>
              <a:rPr lang="en-US" dirty="0" smtClean="0"/>
              <a:t>e.g. “ I would</a:t>
            </a:r>
            <a:r>
              <a:rPr lang="en-US" baseline="0" dirty="0" smtClean="0"/>
              <a:t> be happy to interpret for you if you’d like to do an oral consent, or we can check to see if this consent form is available in Cantonese.” </a:t>
            </a:r>
            <a:r>
              <a:rPr lang="en-US" dirty="0" smtClean="0"/>
              <a:t/>
            </a:r>
            <a:br>
              <a:rPr lang="en-US" dirty="0" smtClean="0"/>
            </a:br>
            <a:endParaRPr lang="en-US" dirty="0" smtClean="0"/>
          </a:p>
          <a:p>
            <a:pPr marL="685800" lvl="1" indent="-228600">
              <a:buFont typeface="+mj-lt"/>
              <a:buAutoNum type="arabicPeriod"/>
            </a:pPr>
            <a:r>
              <a:rPr lang="en-US" dirty="0" smtClean="0"/>
              <a:t>Give reasons. </a:t>
            </a:r>
            <a:br>
              <a:rPr lang="en-US" dirty="0" smtClean="0"/>
            </a:br>
            <a:r>
              <a:rPr lang="en-US" dirty="0" smtClean="0"/>
              <a:t>e.g.</a:t>
            </a:r>
            <a:r>
              <a:rPr lang="en-US" baseline="0" dirty="0" smtClean="0"/>
              <a:t> </a:t>
            </a:r>
            <a:r>
              <a:rPr lang="en-US" dirty="0" smtClean="0"/>
              <a:t>“I</a:t>
            </a:r>
            <a:r>
              <a:rPr lang="en-US" baseline="0" dirty="0" smtClean="0"/>
              <a:t> want to make sure the patient can ask questions and really understands what she is signing.”</a:t>
            </a:r>
          </a:p>
          <a:p>
            <a:pPr marL="685800" lvl="1" indent="-228600">
              <a:buFont typeface="+mj-lt"/>
              <a:buAutoNum type="arabicPeriod"/>
            </a:pPr>
            <a:endParaRPr lang="en-US" baseline="0" dirty="0" smtClean="0"/>
          </a:p>
          <a:p>
            <a:r>
              <a:rPr lang="en-US" sz="1200" kern="1200" dirty="0" smtClean="0">
                <a:solidFill>
                  <a:schemeClr val="tx1"/>
                </a:solidFill>
                <a:effectLst/>
                <a:latin typeface="+mn-lt"/>
                <a:ea typeface="+mn-ea"/>
                <a:cs typeface="+mn-cs"/>
              </a:rPr>
              <a:t>The best scenario is that the genetic counselor will explain the consent form orally, and have you interpret that. Once all the patient’s questions have been answered and consent has been given, the patient will have blood drawn or saliva collected, and be given an appointment to follow-up with the genetic counselor when the test results are back.  </a:t>
            </a:r>
          </a:p>
          <a:p>
            <a:endParaRPr lang="en-US" baseline="0" dirty="0" smtClean="0"/>
          </a:p>
          <a:p>
            <a:pPr marL="0" lvl="1" indent="0">
              <a:buFont typeface="+mj-lt"/>
              <a:buNone/>
            </a:pPr>
            <a:r>
              <a:rPr lang="en-US" i="1" baseline="0" dirty="0" smtClean="0"/>
              <a:t>(click) </a:t>
            </a: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26</a:t>
            </a:fld>
            <a:endParaRPr lang="en-US"/>
          </a:p>
        </p:txBody>
      </p:sp>
    </p:spTree>
    <p:extLst>
      <p:ext uri="{BB962C8B-B14F-4D97-AF65-F5344CB8AC3E}">
        <p14:creationId xmlns:p14="http://schemas.microsoft.com/office/powerpoint/2010/main" val="2658270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The test results are back. What might they show? </a:t>
            </a:r>
          </a:p>
          <a:p>
            <a:endParaRPr lang="en-US" dirty="0" smtClean="0"/>
          </a:p>
          <a:p>
            <a:r>
              <a:rPr lang="en-US" dirty="0" smtClean="0"/>
              <a:t>For any</a:t>
            </a:r>
            <a:r>
              <a:rPr lang="en-US" baseline="0" dirty="0" smtClean="0"/>
              <a:t> genetic test, there are 3 possible test results: positive, negative and variant of uncertain significance. Wow, that’s a mouthful!</a:t>
            </a:r>
          </a:p>
          <a:p>
            <a:endParaRPr lang="en-US" baseline="0" dirty="0" smtClean="0"/>
          </a:p>
          <a:p>
            <a:r>
              <a:rPr lang="en-US" i="1" baseline="0" dirty="0" smtClean="0"/>
              <a:t>(click) </a:t>
            </a:r>
            <a:r>
              <a:rPr lang="en-US" baseline="0" dirty="0" smtClean="0"/>
              <a:t>A positive result means that a mutation was found. Not just any mutation, but a “deleterious mutation”, which means that it’s a mutation that can cause problems. </a:t>
            </a:r>
          </a:p>
          <a:p>
            <a:endParaRPr lang="en-US" baseline="0" dirty="0" smtClean="0"/>
          </a:p>
          <a:p>
            <a:r>
              <a:rPr lang="en-US" baseline="0" dirty="0" smtClean="0"/>
              <a:t>(click) A negative result means that no mutation was found in any of the genes tested. </a:t>
            </a:r>
          </a:p>
          <a:p>
            <a:endParaRPr lang="en-US" baseline="0" dirty="0" smtClean="0">
              <a:solidFill>
                <a:srgbClr val="FF0000"/>
              </a:solidFill>
            </a:endParaRPr>
          </a:p>
          <a:p>
            <a:r>
              <a:rPr lang="en-US" i="1" baseline="0" dirty="0" smtClean="0"/>
              <a:t>(click) </a:t>
            </a:r>
            <a:r>
              <a:rPr lang="en-US" baseline="0" dirty="0" smtClean="0"/>
              <a:t>And this last one – a Variant of Uncertain Significance or VUS -- can be confusing.  It basically means that the test found a mutation, but we don’t have enough knowledge or evidence yet to know if it causes harm or if it is a benign change</a:t>
            </a:r>
            <a:r>
              <a:rPr lang="en-US" b="0" baseline="0" dirty="0" smtClean="0">
                <a:solidFill>
                  <a:schemeClr val="bg1"/>
                </a:solidFill>
              </a:rPr>
              <a:t>. Usually this uncertain result will be resolved within a few years, and the patient will be notified.</a:t>
            </a:r>
          </a:p>
          <a:p>
            <a:endParaRPr lang="en-US" baseline="0" dirty="0" smtClean="0"/>
          </a:p>
          <a:p>
            <a:r>
              <a:rPr lang="en-US" i="1" baseline="0" dirty="0" smtClean="0"/>
              <a:t>(click)</a:t>
            </a:r>
          </a:p>
          <a:p>
            <a:endParaRPr lang="en-US" baseline="0" dirty="0" smtClean="0"/>
          </a:p>
          <a:p>
            <a:endParaRPr lang="en-US" b="1"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27</a:t>
            </a:fld>
            <a:endParaRPr lang="en-US"/>
          </a:p>
        </p:txBody>
      </p:sp>
    </p:spTree>
    <p:extLst>
      <p:ext uri="{BB962C8B-B14F-4D97-AF65-F5344CB8AC3E}">
        <p14:creationId xmlns:p14="http://schemas.microsoft.com/office/powerpoint/2010/main" val="1985289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Now here’s something interesting. You might think that a mutation in one specific gene leads to higher risk of one specific cancer. Or maybe a higher risk of ALL cancer. But in fact, particular gene mutations are linked to a higher risk of a particular group of cancers that kind of go together. These are called “syndromes.”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So, for example, </a:t>
            </a:r>
          </a:p>
          <a:p>
            <a:pPr marL="0" marR="0" indent="0" algn="l" defTabSz="914400" rtl="0" eaLnBrk="1" fontAlgn="auto" latinLnBrk="0" hangingPunct="1">
              <a:lnSpc>
                <a:spcPct val="100000"/>
              </a:lnSpc>
              <a:spcBef>
                <a:spcPts val="0"/>
              </a:spcBef>
              <a:spcAft>
                <a:spcPts val="0"/>
              </a:spcAft>
              <a:buClrTx/>
              <a:buSzTx/>
              <a:buFontTx/>
              <a:buNone/>
              <a:tabLst/>
              <a:defRPr/>
            </a:pPr>
            <a:r>
              <a:rPr lang="en-US" i="1" u="none" dirty="0" smtClean="0"/>
              <a:t>(click)</a:t>
            </a:r>
            <a:r>
              <a:rPr lang="en-US" i="1" u="none" baseline="0" dirty="0" smtClean="0"/>
              <a:t> </a:t>
            </a:r>
            <a:r>
              <a:rPr lang="en-US" i="0" u="none" baseline="0" dirty="0" smtClean="0"/>
              <a:t>M</a:t>
            </a:r>
            <a:r>
              <a:rPr lang="en-US" u="none" baseline="0" dirty="0" smtClean="0"/>
              <a:t>utations of the genes BRCA1 and BRCA2 lead to a syndrome called HBOC (Hereditary Breast and Ovarian Cancer).  These genes have the job of suppressing tumors. When they mutate, they don’t work correctly, increasing the chance that the patient will develop </a:t>
            </a:r>
            <a:r>
              <a:rPr lang="en-US" sz="1200" kern="1200" dirty="0" smtClean="0">
                <a:solidFill>
                  <a:schemeClr val="tx1"/>
                </a:solidFill>
                <a:effectLst/>
                <a:latin typeface="+mn-lt"/>
                <a:ea typeface="+mn-ea"/>
                <a:cs typeface="+mn-cs"/>
              </a:rPr>
              <a:t>certain cancers,</a:t>
            </a:r>
            <a:r>
              <a:rPr lang="en-US" sz="1200" kern="1200" baseline="0" dirty="0" smtClean="0">
                <a:solidFill>
                  <a:schemeClr val="tx1"/>
                </a:solidFill>
                <a:effectLst/>
                <a:latin typeface="+mn-lt"/>
                <a:ea typeface="+mn-ea"/>
                <a:cs typeface="+mn-cs"/>
              </a:rPr>
              <a:t> specifically </a:t>
            </a:r>
            <a:r>
              <a:rPr lang="en-US" sz="1200" kern="1200" dirty="0" smtClean="0">
                <a:solidFill>
                  <a:schemeClr val="tx1"/>
                </a:solidFill>
                <a:effectLst/>
                <a:latin typeface="+mn-lt"/>
                <a:ea typeface="+mn-ea"/>
                <a:cs typeface="+mn-cs"/>
              </a:rPr>
              <a:t>breast and ovarian cancers.</a:t>
            </a:r>
          </a:p>
          <a:p>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u="none" dirty="0" smtClean="0"/>
              <a:t>(click)</a:t>
            </a:r>
            <a:r>
              <a:rPr lang="en-US" i="1" u="none" baseline="0" dirty="0" smtClean="0"/>
              <a:t> </a:t>
            </a:r>
            <a:r>
              <a:rPr lang="en-US" i="0" u="none" baseline="0" dirty="0" smtClean="0"/>
              <a:t>On the other hand, </a:t>
            </a:r>
            <a:r>
              <a:rPr lang="en-US" sz="1200" kern="1200" baseline="0" dirty="0" smtClean="0">
                <a:solidFill>
                  <a:schemeClr val="tx1"/>
                </a:solidFill>
                <a:effectLst/>
                <a:latin typeface="+mn-lt"/>
                <a:ea typeface="+mn-ea"/>
                <a:cs typeface="+mn-cs"/>
              </a:rPr>
              <a:t>mutations in the genes </a:t>
            </a:r>
            <a:r>
              <a:rPr lang="en-US" sz="1200" kern="1200" dirty="0" smtClean="0">
                <a:solidFill>
                  <a:schemeClr val="tx1"/>
                </a:solidFill>
                <a:effectLst/>
                <a:latin typeface="+mn-lt"/>
                <a:ea typeface="+mn-ea"/>
                <a:cs typeface="+mn-cs"/>
              </a:rPr>
              <a:t>MLH1,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MSH2,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MSH6,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PMS2 lead to increased risk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cancer in the colon, rectum, uterus, and ovaries.</a:t>
            </a:r>
            <a:r>
              <a:rPr lang="en-US" sz="1200" kern="1200" baseline="0" dirty="0" smtClean="0">
                <a:solidFill>
                  <a:schemeClr val="tx1"/>
                </a:solidFill>
                <a:effectLst/>
                <a:latin typeface="+mn-lt"/>
                <a:ea typeface="+mn-ea"/>
                <a:cs typeface="+mn-cs"/>
              </a:rPr>
              <a:t> This is called Lynch Syndrome</a:t>
            </a:r>
            <a:r>
              <a:rPr lang="en-US" sz="120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 do not need to learn</a:t>
            </a:r>
            <a:r>
              <a:rPr lang="en-US" sz="1200" b="0" i="0" kern="1200" baseline="0" dirty="0" smtClean="0">
                <a:solidFill>
                  <a:schemeClr val="tx1"/>
                </a:solidFill>
                <a:effectLst/>
                <a:latin typeface="+mn-lt"/>
                <a:ea typeface="+mn-ea"/>
                <a:cs typeface="+mn-cs"/>
              </a:rPr>
              <a:t> all the syndromes and what cancers are involved with each. But it would be good to know the terms BRCA1, BRCA2, HBOC, and Lynch Syndrome. And remember that one mutated gene can lead to a group of cancers; this is called a hereditary cancer syndrome. </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you can see, genetic test results may be uncertain and complex, which can be hard for the patient to hear, hard for the counselor to explain, and of course, hard for the interpreter to interpret. </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(click)</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28</a:t>
            </a:fld>
            <a:endParaRPr lang="en-US"/>
          </a:p>
        </p:txBody>
      </p:sp>
    </p:spTree>
    <p:extLst>
      <p:ext uri="{BB962C8B-B14F-4D97-AF65-F5344CB8AC3E}">
        <p14:creationId xmlns:p14="http://schemas.microsoft.com/office/powerpoint/2010/main" val="2200766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a:t>
            </a:r>
            <a:r>
              <a:rPr lang="en-US" baseline="0" dirty="0" smtClean="0"/>
              <a:t> final thing that genetic counselors do is provide support for families. It is not easy to hear that you have an increased risk for something like cancer, </a:t>
            </a:r>
            <a:r>
              <a:rPr lang="en-US" u="none" baseline="0" dirty="0" smtClean="0"/>
              <a:t>and that you may have passed it on to your child, </a:t>
            </a:r>
            <a:r>
              <a:rPr lang="en-US" baseline="0" dirty="0" smtClean="0"/>
              <a:t>or that </a:t>
            </a:r>
            <a:r>
              <a:rPr lang="en-US" b="0" baseline="0" dirty="0" smtClean="0"/>
              <a:t>although you do </a:t>
            </a:r>
            <a:r>
              <a:rPr lang="en-US" baseline="0" dirty="0" smtClean="0"/>
              <a:t>not</a:t>
            </a:r>
            <a:r>
              <a:rPr lang="en-US" u="none" baseline="0" dirty="0" smtClean="0"/>
              <a:t>, other members of your family, like your siblings or a parent, do have an increased risk.  </a:t>
            </a:r>
          </a:p>
          <a:p>
            <a:endParaRPr lang="en-US" baseline="0" dirty="0" smtClean="0"/>
          </a:p>
          <a:p>
            <a:r>
              <a:rPr lang="en-US" i="1" baseline="0" dirty="0" smtClean="0"/>
              <a:t>(click) </a:t>
            </a:r>
            <a:r>
              <a:rPr lang="en-US" baseline="0" dirty="0" smtClean="0"/>
              <a:t>People who receive genetic testing may struggle with anxiety and depression. What will happen? Are they doomed to get cancer? Will they die young?</a:t>
            </a:r>
          </a:p>
          <a:p>
            <a:endParaRPr lang="en-US" baseline="0" dirty="0" smtClean="0"/>
          </a:p>
          <a:p>
            <a:r>
              <a:rPr lang="en-US" i="1" baseline="0" dirty="0" smtClean="0"/>
              <a:t>(click) </a:t>
            </a:r>
            <a:r>
              <a:rPr lang="en-US" baseline="0" dirty="0" smtClean="0"/>
              <a:t>They can be confronted with difficulties in their families, where relatives may see their mutation as somehow unnatural or where relatives of their spouse may blame them for bringing illness into the family. </a:t>
            </a:r>
          </a:p>
          <a:p>
            <a:endParaRPr lang="en-US" baseline="0" dirty="0" smtClean="0"/>
          </a:p>
          <a:p>
            <a:r>
              <a:rPr lang="en-US" i="1" baseline="0" dirty="0" smtClean="0"/>
              <a:t>(click) </a:t>
            </a:r>
            <a:r>
              <a:rPr lang="en-US" baseline="0" dirty="0" smtClean="0"/>
              <a:t>They may be faced with hard decisions. For example, should they have a bilateral mastectomy in order to avoid breast cancer? </a:t>
            </a:r>
          </a:p>
          <a:p>
            <a:endParaRPr lang="en-US" baseline="0" dirty="0" smtClean="0"/>
          </a:p>
          <a:p>
            <a:r>
              <a:rPr lang="en-US" i="1" baseline="0" dirty="0" smtClean="0"/>
              <a:t>(click) </a:t>
            </a:r>
            <a:r>
              <a:rPr lang="en-US" baseline="0" dirty="0" smtClean="0"/>
              <a:t>And they may fear genetic discrimination. Does anyone know this term? </a:t>
            </a:r>
            <a:r>
              <a:rPr lang="en-US" i="1" baseline="0" dirty="0" smtClean="0"/>
              <a:t>(Wait for an answer) </a:t>
            </a:r>
            <a:r>
              <a:rPr lang="en-US" baseline="0" dirty="0" smtClean="0"/>
              <a:t>Genetic discrimination occurs when people are treated differently by their employers or by an insurance companies because they have a gene mutation that is associated with a higher risk for some disease. </a:t>
            </a:r>
          </a:p>
          <a:p>
            <a:endParaRPr lang="en-US" baseline="0" dirty="0" smtClean="0"/>
          </a:p>
          <a:p>
            <a:r>
              <a:rPr lang="en-US" baseline="0" dirty="0" smtClean="0"/>
              <a:t>However, genetic discrimination is illegal in the U.S. In 2008, Congress passed the </a:t>
            </a:r>
            <a:r>
              <a:rPr lang="en-US" dirty="0" smtClean="0"/>
              <a:t>Genetic Information Nondiscrimination Act (GINA).</a:t>
            </a:r>
            <a:r>
              <a:rPr lang="en-US" baseline="0" dirty="0" smtClean="0"/>
              <a:t> This law makes it illegal for employers or health insurance companies to discriminate on the basis of genetic information. Employers may not even seek this information, and health insurance companies may not raise rates or cancel policies based on this information. The law’s definition of “genetic information” </a:t>
            </a:r>
            <a:r>
              <a:rPr lang="en-US" dirty="0" smtClean="0"/>
              <a:t>includes the family history and use of genetic services. We have a handout for you</a:t>
            </a:r>
            <a:r>
              <a:rPr lang="en-US" baseline="0" dirty="0" smtClean="0"/>
              <a:t> to give to you some background on GINA.</a:t>
            </a:r>
          </a:p>
          <a:p>
            <a:endParaRPr lang="en-US" dirty="0" smtClean="0"/>
          </a:p>
          <a:p>
            <a:r>
              <a:rPr lang="en-US" dirty="0" smtClean="0"/>
              <a:t>These</a:t>
            </a:r>
            <a:r>
              <a:rPr lang="en-US" baseline="0" dirty="0" smtClean="0"/>
              <a:t> are some of the issues that genetic counselors help patients and families deal with. </a:t>
            </a:r>
          </a:p>
          <a:p>
            <a:endParaRPr lang="en-US" baseline="0" dirty="0" smtClean="0"/>
          </a:p>
          <a:p>
            <a:r>
              <a:rPr lang="en-US" i="1" baseline="0" dirty="0" smtClean="0"/>
              <a:t>(click) </a:t>
            </a:r>
            <a:r>
              <a:rPr lang="en-US" i="1" dirty="0" smtClean="0"/>
              <a:t> </a:t>
            </a:r>
          </a:p>
          <a:p>
            <a:endParaRPr lang="en-US" i="1"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29</a:t>
            </a:fld>
            <a:endParaRPr lang="en-US"/>
          </a:p>
        </p:txBody>
      </p:sp>
    </p:spTree>
    <p:extLst>
      <p:ext uri="{BB962C8B-B14F-4D97-AF65-F5344CB8AC3E}">
        <p14:creationId xmlns:p14="http://schemas.microsoft.com/office/powerpoint/2010/main" val="118664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indent="0" fontAlgn="base">
              <a:buNone/>
            </a:pPr>
            <a:r>
              <a:rPr lang="en-US" sz="1200" dirty="0" smtClean="0"/>
              <a:t>Let’s start at the beginning – what is “genetics” anyway? When you hear the word "genetics" what comes to mind? If you can say one or two words you associate with genetics, what would they be?</a:t>
            </a:r>
            <a:r>
              <a:rPr lang="en-US" sz="1200" baseline="0" dirty="0" smtClean="0"/>
              <a:t> </a:t>
            </a:r>
            <a:r>
              <a:rPr lang="en-US" sz="1200" i="1" baseline="0" dirty="0" smtClean="0"/>
              <a:t>(Elicit a few comments.)</a:t>
            </a:r>
            <a:endParaRPr lang="en-US" sz="1200" i="1" dirty="0" smtClean="0"/>
          </a:p>
          <a:p>
            <a:pPr marL="0" indent="0" fontAlgn="base">
              <a:buNone/>
            </a:pPr>
            <a:endParaRPr lang="en-US" sz="1200" dirty="0" smtClean="0"/>
          </a:p>
          <a:p>
            <a:pPr marL="0" indent="0" fontAlgn="base">
              <a:buNone/>
            </a:pPr>
            <a:r>
              <a:rPr lang="en-US" sz="1200" dirty="0" smtClean="0"/>
              <a:t>One</a:t>
            </a:r>
            <a:r>
              <a:rPr lang="en-US" sz="1200" baseline="0" dirty="0" smtClean="0"/>
              <a:t> definition says that </a:t>
            </a:r>
            <a:r>
              <a:rPr lang="en-US" sz="1200" i="1" baseline="0" dirty="0" smtClean="0"/>
              <a:t>(click)</a:t>
            </a:r>
            <a:r>
              <a:rPr lang="en-US" sz="1200" baseline="0" dirty="0" smtClean="0"/>
              <a:t> genetics is the study of heredity, which is the process of parents biologically passing particular traits to their children. </a:t>
            </a:r>
            <a:endParaRPr lang="en-US" sz="1200" dirty="0" smtClean="0"/>
          </a:p>
          <a:p>
            <a:pPr marL="0" indent="0" fontAlgn="base">
              <a:buNone/>
            </a:pPr>
            <a:endParaRPr lang="en-US" sz="1200" dirty="0" smtClean="0"/>
          </a:p>
          <a:p>
            <a:pPr marL="0" indent="0" fontAlgn="base">
              <a:buNone/>
            </a:pPr>
            <a:r>
              <a:rPr lang="en-US" sz="1200" dirty="0" smtClean="0"/>
              <a:t>So what could be a trait that a parent</a:t>
            </a:r>
            <a:r>
              <a:rPr lang="en-US" sz="1200" baseline="0" dirty="0" smtClean="0"/>
              <a:t> could pass on to a child? </a:t>
            </a:r>
            <a:r>
              <a:rPr lang="en-US" sz="1200" i="1" baseline="0" dirty="0" smtClean="0"/>
              <a:t>(Elicit some traits that could be inherited.)</a:t>
            </a:r>
          </a:p>
          <a:p>
            <a:pPr marL="0" indent="0" fontAlgn="base">
              <a:buNone/>
            </a:pPr>
            <a:endParaRPr lang="en-US" sz="1200" dirty="0" smtClean="0"/>
          </a:p>
          <a:p>
            <a:pPr marL="0" indent="0" fontAlgn="base">
              <a:buNone/>
            </a:pPr>
            <a:r>
              <a:rPr lang="en-US" sz="1200" dirty="0" smtClean="0"/>
              <a:t>Right!</a:t>
            </a:r>
            <a:r>
              <a:rPr lang="en-US" sz="1200" baseline="0" dirty="0" smtClean="0"/>
              <a:t> Among other things, a</a:t>
            </a:r>
            <a:r>
              <a:rPr lang="en-US" sz="1200" dirty="0" smtClean="0"/>
              <a:t> person's appearance -- height, hair color, skin color, and eye color -- is determined by genetics,</a:t>
            </a:r>
            <a:r>
              <a:rPr lang="en-US" sz="1200" baseline="0" dirty="0" smtClean="0"/>
              <a:t> a</a:t>
            </a:r>
            <a:r>
              <a:rPr lang="en-US" sz="1200" dirty="0" smtClean="0"/>
              <a:t>nd, of particular interest for</a:t>
            </a:r>
            <a:r>
              <a:rPr lang="en-US" sz="1200" baseline="0" dirty="0" smtClean="0"/>
              <a:t> this presentation, t</a:t>
            </a:r>
            <a:r>
              <a:rPr lang="en-US" sz="1200" dirty="0" smtClean="0"/>
              <a:t>he</a:t>
            </a:r>
            <a:r>
              <a:rPr lang="en-US" sz="1200" baseline="0" dirty="0" smtClean="0"/>
              <a:t> l</a:t>
            </a:r>
            <a:r>
              <a:rPr lang="en-US" sz="1200" dirty="0" smtClean="0"/>
              <a:t>ikelihood of getting certain diseases.</a:t>
            </a:r>
            <a:r>
              <a:rPr lang="en-US" sz="1200" baseline="0" dirty="0" smtClean="0"/>
              <a:t> </a:t>
            </a:r>
          </a:p>
          <a:p>
            <a:pPr marL="457200" marR="0" lvl="1" indent="0" algn="l" defTabSz="914400" rtl="0" eaLnBrk="1" fontAlgn="base"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i="1" baseline="0" dirty="0" smtClean="0"/>
              <a:t>(click)</a:t>
            </a:r>
            <a:endParaRPr lang="en-US" sz="1200" i="1" dirty="0" smtClean="0"/>
          </a:p>
          <a:p>
            <a:pPr lvl="1" fontAlgn="base"/>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3</a:t>
            </a:fld>
            <a:endParaRPr lang="en-US"/>
          </a:p>
        </p:txBody>
      </p:sp>
    </p:spTree>
    <p:extLst>
      <p:ext uri="{BB962C8B-B14F-4D97-AF65-F5344CB8AC3E}">
        <p14:creationId xmlns:p14="http://schemas.microsoft.com/office/powerpoint/2010/main" val="3933302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Thi</a:t>
            </a:r>
            <a:r>
              <a:rPr lang="en-US" baseline="0" dirty="0" smtClean="0"/>
              <a:t>s is about it for new information today. The rest of the class we’ll spend working with this information, with the terminology in both your target languages, and doing some practice interpretations, so that you can internalize it and operationalize it. </a:t>
            </a:r>
          </a:p>
          <a:p>
            <a:endParaRPr lang="en-US" baseline="0" dirty="0" smtClean="0"/>
          </a:p>
          <a:p>
            <a:r>
              <a:rPr lang="en-US" baseline="0" dirty="0" smtClean="0"/>
              <a:t>So, what did we talk about so far? </a:t>
            </a:r>
          </a:p>
          <a:p>
            <a:endParaRPr lang="en-US" baseline="0" dirty="0" smtClean="0"/>
          </a:p>
          <a:p>
            <a:r>
              <a:rPr lang="en-US" i="1" baseline="0" dirty="0" smtClean="0"/>
              <a:t>(click) </a:t>
            </a:r>
            <a:endParaRPr lang="en-US" baseline="0" dirty="0" smtClean="0"/>
          </a:p>
          <a:p>
            <a:r>
              <a:rPr lang="en-US" baseline="0" dirty="0" smtClean="0"/>
              <a:t>We went over some basic concepts in genetics: cells, chromosomes, DNA, genes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(click) </a:t>
            </a:r>
            <a:endParaRPr lang="en-US" baseline="0" dirty="0" smtClean="0"/>
          </a:p>
          <a:p>
            <a:r>
              <a:rPr lang="en-US" baseline="0" dirty="0" smtClean="0"/>
              <a:t>We talked about how these pass on traits from one generation to another, and how mutations in the genes can lead to health issues. </a:t>
            </a:r>
          </a:p>
          <a:p>
            <a:endParaRPr lang="en-US" baseline="0" dirty="0" smtClean="0"/>
          </a:p>
          <a:p>
            <a:r>
              <a:rPr lang="en-US" i="1" baseline="0" dirty="0" smtClean="0"/>
              <a:t>(click)</a:t>
            </a:r>
            <a:endParaRPr lang="en-US" baseline="0" dirty="0" smtClean="0"/>
          </a:p>
          <a:p>
            <a:r>
              <a:rPr lang="en-US" baseline="0" dirty="0" smtClean="0"/>
              <a:t>We talked about the difference between sporadic cancer (cancer that happens by chance) and hereditary cancer (cancer caused in part by mutations to specific genes). </a:t>
            </a:r>
          </a:p>
          <a:p>
            <a:endParaRPr lang="en-US" baseline="0" dirty="0" smtClean="0"/>
          </a:p>
          <a:p>
            <a:r>
              <a:rPr lang="en-US" i="1" baseline="0" dirty="0" smtClean="0"/>
              <a:t>(click)</a:t>
            </a:r>
            <a:endParaRPr lang="en-US" baseline="0" dirty="0" smtClean="0"/>
          </a:p>
          <a:p>
            <a:r>
              <a:rPr lang="en-US" baseline="0" dirty="0" smtClean="0"/>
              <a:t>We talked about genetic counselors and what to expect in a genetic counseling appointment.</a:t>
            </a:r>
          </a:p>
          <a:p>
            <a:endParaRPr lang="en-US" baseline="0" dirty="0" smtClean="0"/>
          </a:p>
          <a:p>
            <a:r>
              <a:rPr lang="en-US" i="1" baseline="0" dirty="0" smtClean="0"/>
              <a:t>(click)</a:t>
            </a:r>
            <a:endParaRPr lang="en-US" baseline="0" dirty="0" smtClean="0"/>
          </a:p>
          <a:p>
            <a:r>
              <a:rPr lang="en-US" baseline="0" dirty="0" smtClean="0"/>
              <a:t>We talked about taking a family history, and pedigrees. </a:t>
            </a:r>
          </a:p>
          <a:p>
            <a:endParaRPr lang="en-US" baseline="0" dirty="0" smtClean="0"/>
          </a:p>
          <a:p>
            <a:r>
              <a:rPr lang="en-US" i="1" baseline="0" dirty="0" smtClean="0"/>
              <a:t>(click)</a:t>
            </a:r>
            <a:endParaRPr lang="en-US" baseline="0" dirty="0" smtClean="0"/>
          </a:p>
          <a:p>
            <a:r>
              <a:rPr lang="en-US" strike="noStrike" baseline="0" dirty="0" smtClean="0"/>
              <a:t>We talked about genetic testing, what the tests look for, why people are sometimes hesitant to get tested and how to handle informed consent as an interpreter. </a:t>
            </a:r>
          </a:p>
          <a:p>
            <a:endParaRPr lang="en-US" strike="noStrike" baseline="0" dirty="0" smtClean="0"/>
          </a:p>
          <a:p>
            <a:r>
              <a:rPr lang="en-US" strike="noStrike" baseline="0" dirty="0" smtClean="0"/>
              <a:t>So that ‘s all the new information we’re going to introduce today. </a:t>
            </a:r>
            <a:r>
              <a:rPr lang="en-US" baseline="0" dirty="0" smtClean="0"/>
              <a:t>But if you’d like to learn more . . . </a:t>
            </a:r>
          </a:p>
          <a:p>
            <a:endParaRPr lang="en-US" baseline="0" dirty="0" smtClean="0"/>
          </a:p>
          <a:p>
            <a:r>
              <a:rPr lang="en-US" i="1" baseline="0" dirty="0" smtClean="0"/>
              <a:t>(click)</a:t>
            </a:r>
            <a:endParaRPr lang="en-US" dirty="0" smtClean="0"/>
          </a:p>
          <a:p>
            <a:endParaRPr lang="en-US" i="0"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30</a:t>
            </a:fld>
            <a:endParaRPr lang="en-US"/>
          </a:p>
        </p:txBody>
      </p:sp>
    </p:spTree>
    <p:extLst>
      <p:ext uri="{BB962C8B-B14F-4D97-AF65-F5344CB8AC3E}">
        <p14:creationId xmlns:p14="http://schemas.microsoft.com/office/powerpoint/2010/main" val="2501408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 . . here you have some great websites where you can go and read more on genetics in general and cancer genetics in particular. </a:t>
            </a:r>
          </a:p>
          <a:p>
            <a:endParaRPr lang="en-US" baseline="0" dirty="0" smtClean="0"/>
          </a:p>
          <a:p>
            <a:r>
              <a:rPr lang="en-US" baseline="0" dirty="0" smtClean="0"/>
              <a:t>I’ll leave this up here, while I ask, are there any questions? </a:t>
            </a:r>
          </a:p>
          <a:p>
            <a:endParaRPr lang="en-US" baseline="0" dirty="0" smtClean="0"/>
          </a:p>
          <a:p>
            <a:r>
              <a:rPr lang="en-US" baseline="0" dirty="0" smtClean="0"/>
              <a:t>If not, let’s take a break. Please be back in 15 minutes. </a:t>
            </a:r>
            <a:endParaRPr lang="en-US"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31</a:t>
            </a:fld>
            <a:endParaRPr lang="en-US"/>
          </a:p>
        </p:txBody>
      </p:sp>
    </p:spTree>
    <p:extLst>
      <p:ext uri="{BB962C8B-B14F-4D97-AF65-F5344CB8AC3E}">
        <p14:creationId xmlns:p14="http://schemas.microsoft.com/office/powerpoint/2010/main" val="1745467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solidFill>
                  <a:schemeClr val="accent6"/>
                </a:solidFill>
              </a:rPr>
              <a:t>As</a:t>
            </a:r>
            <a:r>
              <a:rPr lang="en-US" baseline="0" dirty="0" smtClean="0">
                <a:solidFill>
                  <a:schemeClr val="accent6"/>
                </a:solidFill>
              </a:rPr>
              <a:t> an interpreter, you’ll encounter discussions about genetics in three major clinical areas, and occasionally in others as well. </a:t>
            </a:r>
          </a:p>
          <a:p>
            <a:endParaRPr lang="en-US" dirty="0" smtClean="0">
              <a:solidFill>
                <a:schemeClr val="accent6"/>
              </a:solidFill>
            </a:endParaRPr>
          </a:p>
          <a:p>
            <a:r>
              <a:rPr lang="en-US" dirty="0" smtClean="0">
                <a:solidFill>
                  <a:schemeClr val="accent6"/>
                </a:solidFill>
              </a:rPr>
              <a:t>First is prenatal</a:t>
            </a:r>
            <a:r>
              <a:rPr lang="en-US" baseline="0" dirty="0" smtClean="0">
                <a:solidFill>
                  <a:schemeClr val="accent6"/>
                </a:solidFill>
              </a:rPr>
              <a:t> genetic counseling – that’s this red section. How many of you have ever interpreted for pre-natal genetic counseling? </a:t>
            </a:r>
            <a:r>
              <a:rPr lang="en-US" sz="1200" b="0" i="0" kern="1200" dirty="0" smtClean="0">
                <a:solidFill>
                  <a:schemeClr val="accent6"/>
                </a:solidFill>
                <a:effectLst/>
                <a:latin typeface="+mn-lt"/>
                <a:ea typeface="+mn-ea"/>
                <a:cs typeface="+mn-cs"/>
              </a:rPr>
              <a:t>In this</a:t>
            </a:r>
            <a:r>
              <a:rPr lang="en-US" sz="1200" b="0" i="0" kern="1200" baseline="0" dirty="0" smtClean="0">
                <a:solidFill>
                  <a:schemeClr val="accent6"/>
                </a:solidFill>
                <a:effectLst/>
                <a:latin typeface="+mn-lt"/>
                <a:ea typeface="+mn-ea"/>
                <a:cs typeface="+mn-cs"/>
              </a:rPr>
              <a:t> field, </a:t>
            </a:r>
            <a:r>
              <a:rPr lang="en-US" sz="1200" b="0" i="0" kern="1200" dirty="0" smtClean="0">
                <a:solidFill>
                  <a:schemeClr val="accent6"/>
                </a:solidFill>
                <a:effectLst/>
                <a:latin typeface="+mn-lt"/>
                <a:ea typeface="+mn-ea"/>
                <a:cs typeface="+mn-cs"/>
              </a:rPr>
              <a:t>genetic counselors work with individuals, couples, or families who have an increased chance of having a child with a birth defect or genetic condition. Those who are already pregnant or are considering having a child in the future can learn more about the condition in question, understand their risks more clearly, and discuss options for prenatal screening, testing, and/or assisted reproduction techniques such as sperm and egg donation. During pregnancy, if a baby is found to have a birth defect or genetic condition ,</a:t>
            </a:r>
            <a:r>
              <a:rPr lang="en-US" sz="1200" b="0" i="0" kern="1200" baseline="0" dirty="0" smtClean="0">
                <a:solidFill>
                  <a:schemeClr val="accent6"/>
                </a:solidFill>
                <a:effectLst/>
                <a:latin typeface="+mn-lt"/>
                <a:ea typeface="+mn-ea"/>
                <a:cs typeface="+mn-cs"/>
              </a:rPr>
              <a:t> the </a:t>
            </a:r>
            <a:r>
              <a:rPr lang="en-US" sz="1200" b="0" i="0" kern="1200" dirty="0" smtClean="0">
                <a:solidFill>
                  <a:schemeClr val="accent6"/>
                </a:solidFill>
                <a:effectLst/>
                <a:latin typeface="+mn-lt"/>
                <a:ea typeface="+mn-ea"/>
                <a:cs typeface="+mn-cs"/>
              </a:rPr>
              <a:t>counselor will help the expecting couple understand the medical information, what to expect, and how to prepare for the birth of a child with special needs, as well as discuss options such as pregnancy termination or adoption.</a:t>
            </a:r>
          </a:p>
          <a:p>
            <a:endParaRPr lang="en-US" sz="1200" b="0" i="1" kern="1200" dirty="0" smtClean="0">
              <a:solidFill>
                <a:schemeClr val="accent6"/>
              </a:solidFill>
              <a:effectLst/>
              <a:latin typeface="+mn-lt"/>
              <a:ea typeface="+mn-ea"/>
              <a:cs typeface="+mn-cs"/>
            </a:endParaRPr>
          </a:p>
          <a:p>
            <a:r>
              <a:rPr lang="en-US" sz="1200" b="0" i="0" kern="1200" dirty="0" smtClean="0">
                <a:solidFill>
                  <a:schemeClr val="accent6"/>
                </a:solidFill>
                <a:effectLst/>
                <a:latin typeface="+mn-lt"/>
                <a:ea typeface="+mn-ea"/>
                <a:cs typeface="+mn-cs"/>
              </a:rPr>
              <a:t>The second most common area is cancer</a:t>
            </a:r>
            <a:r>
              <a:rPr lang="en-US" sz="1200" b="0" i="0" kern="1200" baseline="0" dirty="0" smtClean="0">
                <a:solidFill>
                  <a:schemeClr val="accent6"/>
                </a:solidFill>
                <a:effectLst/>
                <a:latin typeface="+mn-lt"/>
                <a:ea typeface="+mn-ea"/>
                <a:cs typeface="+mn-cs"/>
              </a:rPr>
              <a:t> genetics – this section in yellow. </a:t>
            </a:r>
          </a:p>
          <a:p>
            <a:r>
              <a:rPr lang="en-US" sz="1200" b="0" i="0" kern="1200" baseline="0" dirty="0" smtClean="0">
                <a:solidFill>
                  <a:schemeClr val="accent6"/>
                </a:solidFill>
                <a:effectLst/>
                <a:latin typeface="+mn-lt"/>
                <a:ea typeface="+mn-ea"/>
                <a:cs typeface="+mn-cs"/>
              </a:rPr>
              <a:t>Genetic counselors will work with individuals who have or have had cancer, or who have family members who have developed cancer at a young age, to determine if there is any genetic predisposition to cancer. </a:t>
            </a:r>
          </a:p>
          <a:p>
            <a:endParaRPr lang="en-US" sz="1200" b="0" i="0" kern="1200" dirty="0" smtClean="0">
              <a:solidFill>
                <a:schemeClr val="accent6"/>
              </a:solidFill>
              <a:effectLst/>
              <a:latin typeface="+mn-lt"/>
              <a:ea typeface="+mn-ea"/>
              <a:cs typeface="+mn-cs"/>
            </a:endParaRPr>
          </a:p>
          <a:p>
            <a:r>
              <a:rPr lang="en-US" sz="1200" b="0" i="0" u="none" kern="1200" dirty="0" smtClean="0">
                <a:solidFill>
                  <a:schemeClr val="accent6"/>
                </a:solidFill>
                <a:effectLst/>
                <a:latin typeface="+mn-lt"/>
                <a:ea typeface="+mn-ea"/>
                <a:cs typeface="+mn-cs"/>
              </a:rPr>
              <a:t>Then</a:t>
            </a:r>
            <a:r>
              <a:rPr lang="en-US" sz="1200" b="0" i="0" u="none" kern="1200" baseline="0" dirty="0" smtClean="0">
                <a:solidFill>
                  <a:schemeClr val="accent6"/>
                </a:solidFill>
                <a:effectLst/>
                <a:latin typeface="+mn-lt"/>
                <a:ea typeface="+mn-ea"/>
                <a:cs typeface="+mn-cs"/>
              </a:rPr>
              <a:t> there is p</a:t>
            </a:r>
            <a:r>
              <a:rPr lang="en-US" sz="1200" b="0" i="0" u="none" kern="1200" dirty="0" smtClean="0">
                <a:solidFill>
                  <a:schemeClr val="accent6"/>
                </a:solidFill>
                <a:effectLst/>
                <a:latin typeface="+mn-lt"/>
                <a:ea typeface="+mn-ea"/>
                <a:cs typeface="+mn-cs"/>
              </a:rPr>
              <a:t>ediatrics,</a:t>
            </a:r>
            <a:r>
              <a:rPr lang="en-US" sz="1200" b="0" i="0" u="none" kern="1200" baseline="0" dirty="0" smtClean="0">
                <a:solidFill>
                  <a:schemeClr val="accent6"/>
                </a:solidFill>
                <a:effectLst/>
                <a:latin typeface="+mn-lt"/>
                <a:ea typeface="+mn-ea"/>
                <a:cs typeface="+mn-cs"/>
              </a:rPr>
              <a:t> or g</a:t>
            </a:r>
            <a:r>
              <a:rPr lang="en-US" sz="1200" b="0" i="0" u="none" kern="1200" dirty="0" smtClean="0">
                <a:solidFill>
                  <a:schemeClr val="accent6"/>
                </a:solidFill>
                <a:effectLst/>
                <a:latin typeface="+mn-lt"/>
                <a:ea typeface="+mn-ea"/>
                <a:cs typeface="+mn-cs"/>
              </a:rPr>
              <a:t>eneral genetics – this green section. General genetics clinics serve children, adults, and families with known or suspected genetic conditions and birth defects. A team of physicians and genetic counselors are available to diagnose and provide support and help for those with any genetic condition.</a:t>
            </a:r>
          </a:p>
          <a:p>
            <a:endParaRPr lang="en-US" sz="1200" b="0" i="1" kern="1200" baseline="0" dirty="0" smtClean="0">
              <a:solidFill>
                <a:schemeClr val="accent6"/>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accent6"/>
                </a:solidFill>
                <a:effectLst/>
                <a:latin typeface="+mn-lt"/>
                <a:ea typeface="+mn-ea"/>
                <a:cs typeface="+mn-cs"/>
              </a:rPr>
              <a:t>Genetics</a:t>
            </a:r>
            <a:r>
              <a:rPr lang="en-US" sz="1200" b="0" i="0" kern="1200" baseline="0" dirty="0" smtClean="0">
                <a:solidFill>
                  <a:schemeClr val="accent6"/>
                </a:solidFill>
                <a:effectLst/>
                <a:latin typeface="+mn-lt"/>
                <a:ea typeface="+mn-ea"/>
                <a:cs typeface="+mn-cs"/>
              </a:rPr>
              <a:t> is also discussed in o</a:t>
            </a:r>
            <a:r>
              <a:rPr lang="en-US" sz="1200" b="0" i="0" kern="1200" dirty="0" smtClean="0">
                <a:solidFill>
                  <a:schemeClr val="accent6"/>
                </a:solidFill>
                <a:effectLst/>
                <a:latin typeface="+mn-lt"/>
                <a:ea typeface="+mn-ea"/>
                <a:cs typeface="+mn-cs"/>
              </a:rPr>
              <a:t>ther</a:t>
            </a:r>
            <a:r>
              <a:rPr lang="en-US" sz="1200" b="0" i="1" kern="1200" dirty="0" smtClean="0">
                <a:solidFill>
                  <a:schemeClr val="accent6"/>
                </a:solidFill>
                <a:effectLst/>
                <a:latin typeface="+mn-lt"/>
                <a:ea typeface="+mn-ea"/>
                <a:cs typeface="+mn-cs"/>
              </a:rPr>
              <a:t> </a:t>
            </a:r>
            <a:r>
              <a:rPr lang="en-US" sz="1200" b="0" i="0" kern="1200" dirty="0" smtClean="0">
                <a:solidFill>
                  <a:schemeClr val="accent6"/>
                </a:solidFill>
                <a:effectLst/>
                <a:latin typeface="+mn-lt"/>
                <a:ea typeface="+mn-ea"/>
                <a:cs typeface="+mn-cs"/>
              </a:rPr>
              <a:t>specialty</a:t>
            </a:r>
            <a:r>
              <a:rPr lang="en-US" sz="1200" b="0" i="0" kern="1200" baseline="0" dirty="0" smtClean="0">
                <a:solidFill>
                  <a:schemeClr val="accent6"/>
                </a:solidFill>
                <a:effectLst/>
                <a:latin typeface="+mn-lt"/>
                <a:ea typeface="+mn-ea"/>
                <a:cs typeface="+mn-cs"/>
              </a:rPr>
              <a:t> clinics. </a:t>
            </a:r>
            <a:r>
              <a:rPr lang="en-US" sz="1200" b="0" i="1" kern="1200" baseline="0" dirty="0" smtClean="0">
                <a:solidFill>
                  <a:schemeClr val="accent6"/>
                </a:solidFill>
                <a:effectLst/>
                <a:latin typeface="+mn-lt"/>
                <a:ea typeface="+mn-ea"/>
                <a:cs typeface="+mn-cs"/>
              </a:rPr>
              <a:t>(If students ask which, mention cardiology and </a:t>
            </a:r>
            <a:r>
              <a:rPr lang="en-US" sz="1200" b="0" i="1" kern="1200" baseline="0" dirty="0" err="1" smtClean="0">
                <a:solidFill>
                  <a:schemeClr val="accent6"/>
                </a:solidFill>
                <a:effectLst/>
                <a:latin typeface="+mn-lt"/>
                <a:ea typeface="+mn-ea"/>
                <a:cs typeface="+mn-cs"/>
              </a:rPr>
              <a:t>metabolics</a:t>
            </a:r>
            <a:r>
              <a:rPr lang="en-US" sz="1200" b="0" i="1" kern="1200" baseline="0" dirty="0" smtClean="0">
                <a:solidFill>
                  <a:schemeClr val="accent6"/>
                </a:solidFill>
                <a:effectLst/>
                <a:latin typeface="+mn-lt"/>
                <a:ea typeface="+mn-ea"/>
                <a:cs typeface="+mn-cs"/>
              </a:rPr>
              <a:t>.)</a:t>
            </a:r>
          </a:p>
          <a:p>
            <a:endParaRPr lang="en-US" sz="1200" b="0" i="0" kern="1200" baseline="0" dirty="0" smtClean="0">
              <a:solidFill>
                <a:schemeClr val="accent6"/>
              </a:solidFill>
              <a:effectLst/>
              <a:latin typeface="+mn-lt"/>
              <a:ea typeface="+mn-ea"/>
              <a:cs typeface="+mn-cs"/>
            </a:endParaRPr>
          </a:p>
          <a:p>
            <a:r>
              <a:rPr lang="en-US" sz="1200" b="0" i="1" kern="1200" baseline="0" dirty="0" smtClean="0">
                <a:solidFill>
                  <a:schemeClr val="accent6"/>
                </a:solidFill>
                <a:effectLst/>
                <a:latin typeface="+mn-lt"/>
                <a:ea typeface="+mn-ea"/>
                <a:cs typeface="+mn-cs"/>
              </a:rPr>
              <a:t>(click) </a:t>
            </a:r>
            <a:endParaRPr lang="en-US" i="1"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4</a:t>
            </a:fld>
            <a:endParaRPr lang="en-US"/>
          </a:p>
        </p:txBody>
      </p:sp>
    </p:spTree>
    <p:extLst>
      <p:ext uri="{BB962C8B-B14F-4D97-AF65-F5344CB8AC3E}">
        <p14:creationId xmlns:p14="http://schemas.microsoft.com/office/powerpoint/2010/main" val="310488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Genetics</a:t>
            </a:r>
            <a:r>
              <a:rPr lang="en-US" i="0" baseline="0" dirty="0" smtClean="0"/>
              <a:t> and the environment interact in complex ways to cause sickness. </a:t>
            </a:r>
            <a:r>
              <a:rPr lang="en-US" i="1" baseline="0" dirty="0" smtClean="0"/>
              <a:t>(click) </a:t>
            </a:r>
            <a:endParaRPr lang="en-US" i="1" dirty="0" smtClean="0"/>
          </a:p>
          <a:p>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Some</a:t>
            </a:r>
            <a:r>
              <a:rPr lang="en-US" i="0" baseline="0" dirty="0" smtClean="0"/>
              <a:t> medical conditions are caused entirely by the environment – for example, anyone exposed to enough radiation will get radiation sickness, regardless of their genetic make-up. </a:t>
            </a:r>
            <a:r>
              <a:rPr lang="en-US" i="1" baseline="0" dirty="0" smtClean="0"/>
              <a:t>(click) </a:t>
            </a:r>
            <a:endParaRPr lang="en-US" i="1" dirty="0" smtClean="0"/>
          </a:p>
          <a:p>
            <a:endParaRPr lang="en-US" i="0" baseline="0" dirty="0" smtClean="0"/>
          </a:p>
          <a:p>
            <a:r>
              <a:rPr lang="en-US" i="0" baseline="0" dirty="0" smtClean="0"/>
              <a:t>And some conditions are 100% caused by genetics. For example, everyone who has a third 21</a:t>
            </a:r>
            <a:r>
              <a:rPr lang="en-US" i="0" baseline="30000" dirty="0" smtClean="0"/>
              <a:t>st</a:t>
            </a:r>
            <a:r>
              <a:rPr lang="en-US" i="0" baseline="0" dirty="0" smtClean="0"/>
              <a:t> chromosome will have Down Syndrome, regardless of where they grew up or what sort of environmental risks that person was or wasn’t exposed to.</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(click) </a:t>
            </a:r>
            <a:endParaRPr lang="en-US" i="0" baseline="0" dirty="0" smtClean="0"/>
          </a:p>
          <a:p>
            <a:endParaRPr lang="en-US" i="0" dirty="0" smtClean="0"/>
          </a:p>
          <a:p>
            <a:r>
              <a:rPr lang="en-US" i="0" dirty="0" smtClean="0"/>
              <a:t>But many</a:t>
            </a:r>
            <a:r>
              <a:rPr lang="en-US" i="0" baseline="0" dirty="0" smtClean="0"/>
              <a:t> medical conditions are known to be caused by genetic AND environmental factors. We say that such conditions have “multifactorial causes.” While it is difficult to know for certain what caused a disease, it is fair to say that both the genes you were born with and environmental factors (diet, physical activity, exposure to chemicals </a:t>
            </a:r>
            <a:r>
              <a:rPr lang="en-US" i="0" baseline="0" dirty="0" err="1" smtClean="0"/>
              <a:t>etc</a:t>
            </a:r>
            <a:r>
              <a:rPr lang="en-US" i="0" baseline="0" dirty="0" smtClean="0"/>
              <a:t>) interact together and influence risk for disease.</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(click) </a:t>
            </a:r>
            <a:endParaRPr lang="en-US" i="1" dirty="0" smtClean="0"/>
          </a:p>
          <a:p>
            <a:endParaRPr lang="en-US" i="0" baseline="0" dirty="0" smtClean="0"/>
          </a:p>
          <a:p>
            <a:endParaRPr lang="en-US" i="1" baseline="0" dirty="0" smtClean="0"/>
          </a:p>
        </p:txBody>
      </p:sp>
      <p:sp>
        <p:nvSpPr>
          <p:cNvPr id="4" name="Slide Number Placeholder 3"/>
          <p:cNvSpPr>
            <a:spLocks noGrp="1"/>
          </p:cNvSpPr>
          <p:nvPr>
            <p:ph type="sldNum" sz="quarter" idx="10"/>
          </p:nvPr>
        </p:nvSpPr>
        <p:spPr/>
        <p:txBody>
          <a:bodyPr/>
          <a:lstStyle/>
          <a:p>
            <a:fld id="{DFDE6799-67BB-485D-834F-C118E91A570A}" type="slidenum">
              <a:rPr lang="en-US" smtClean="0"/>
              <a:pPr/>
              <a:t>5</a:t>
            </a:fld>
            <a:endParaRPr lang="en-US"/>
          </a:p>
        </p:txBody>
      </p:sp>
    </p:spTree>
    <p:extLst>
      <p:ext uri="{BB962C8B-B14F-4D97-AF65-F5344CB8AC3E}">
        <p14:creationId xmlns:p14="http://schemas.microsoft.com/office/powerpoint/2010/main" val="171816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But how do genetics</a:t>
            </a:r>
            <a:r>
              <a:rPr lang="en-US" i="0" baseline="0" dirty="0" smtClean="0"/>
              <a:t> impact your body? Let’s go inside the body, down to the most microscopic level, to see how it works.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Let’s start at the cellular level. Who can tell me what a cell is? </a:t>
            </a:r>
            <a:r>
              <a:rPr lang="en-US" i="1" baseline="0" dirty="0" smtClean="0"/>
              <a:t>(Elicit some ideas from the group.)</a:t>
            </a:r>
            <a:r>
              <a:rPr lang="en-US" i="0" baseline="0" dirty="0" smtClean="0"/>
              <a:t>  Good! Basically, cells are the building blocks that make up our bodies, and different cells have different functions. Inside the cell are lots of structures that allow it to fulfill its particular function, to process energy, to get rid of waste, and to reproduce.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But how does the cell know what its particular function is? And how do cells know how to work together. This is all programmed into the cell’s DNA.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Every</a:t>
            </a:r>
            <a:r>
              <a:rPr lang="en-US" i="0" baseline="0" dirty="0" smtClean="0"/>
              <a:t> cell in your body (with the exception of red blood cells) carries your DNA. DNA can be thought of as the instructions that our bodies use </a:t>
            </a:r>
            <a:r>
              <a:rPr lang="en-US" i="0" baseline="0" smtClean="0"/>
              <a:t>to grow, develop </a:t>
            </a:r>
            <a:r>
              <a:rPr lang="en-US" i="0" baseline="0" dirty="0" smtClean="0"/>
              <a:t>and function. Your DNA is packaged into units called chromosomes. A chromosome is made up of many genes which are individual sections of DNA that code for a specific trait/function.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All these technical terms are defined in the glossary.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u="sng" baseline="0" dirty="0" smtClean="0"/>
              <a:t>(click)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6</a:t>
            </a:fld>
            <a:endParaRPr lang="en-US"/>
          </a:p>
        </p:txBody>
      </p:sp>
    </p:spTree>
    <p:extLst>
      <p:ext uri="{BB962C8B-B14F-4D97-AF65-F5344CB8AC3E}">
        <p14:creationId xmlns:p14="http://schemas.microsoft.com/office/powerpoint/2010/main" val="271567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We</a:t>
            </a:r>
            <a:r>
              <a:rPr lang="en-US" u="none" baseline="0" dirty="0" smtClean="0"/>
              <a:t> each receive half our DNA from our mother and half from our father. Here’s how it works.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In</a:t>
            </a:r>
            <a:r>
              <a:rPr lang="en-US" u="none" baseline="0" dirty="0" smtClean="0"/>
              <a:t> each cell, we have 23 pairs of chromosomes. The egg and the sperm are special. Instead of having a pair (that is, two) of each chromosome, they have only one of each chromosome. When the sperm fertilizes the egg, each chromosome from the father joins the matching chromosome from the mother, and now the fertilized egg has, again 46 chromosomes – 23 pairs.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u="none" baseline="0" dirty="0" smtClean="0"/>
              <a:t>(click)</a:t>
            </a:r>
            <a:endParaRPr lang="en-US" i="1"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p:txBody>
      </p:sp>
      <p:sp>
        <p:nvSpPr>
          <p:cNvPr id="4" name="Slide Number Placeholder 3"/>
          <p:cNvSpPr>
            <a:spLocks noGrp="1"/>
          </p:cNvSpPr>
          <p:nvPr>
            <p:ph type="sldNum" sz="quarter" idx="10"/>
          </p:nvPr>
        </p:nvSpPr>
        <p:spPr/>
        <p:txBody>
          <a:bodyPr/>
          <a:lstStyle/>
          <a:p>
            <a:fld id="{DFDE6799-67BB-485D-834F-C118E91A570A}" type="slidenum">
              <a:rPr lang="en-US" smtClean="0"/>
              <a:pPr/>
              <a:t>7</a:t>
            </a:fld>
            <a:endParaRPr lang="en-US"/>
          </a:p>
        </p:txBody>
      </p:sp>
    </p:spTree>
    <p:extLst>
      <p:ext uri="{BB962C8B-B14F-4D97-AF65-F5344CB8AC3E}">
        <p14:creationId xmlns:p14="http://schemas.microsoft.com/office/powerpoint/2010/main" val="4048936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 have gone over some basic information about genetics. </a:t>
            </a:r>
            <a:r>
              <a:rPr lang="en-US" i="1" dirty="0" smtClean="0"/>
              <a:t>(click)</a:t>
            </a:r>
          </a:p>
          <a:p>
            <a:endParaRPr lang="en-US" dirty="0" smtClean="0"/>
          </a:p>
          <a:p>
            <a:r>
              <a:rPr lang="en-US" dirty="0" smtClean="0"/>
              <a:t>So, what is genetics?</a:t>
            </a:r>
            <a:r>
              <a:rPr lang="en-US" baseline="0" dirty="0" smtClean="0"/>
              <a:t> </a:t>
            </a:r>
            <a:r>
              <a:rPr lang="en-US" i="1" baseline="0" dirty="0" smtClean="0"/>
              <a:t>(wait for a response) </a:t>
            </a:r>
            <a:r>
              <a:rPr lang="en-US" i="0" baseline="0" dirty="0" smtClean="0"/>
              <a:t>Right – it’s the study of heredity. </a:t>
            </a:r>
            <a:r>
              <a:rPr lang="en-US" i="1" baseline="0" dirty="0" smtClean="0"/>
              <a:t>(click)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what is heredity? </a:t>
            </a:r>
            <a:r>
              <a:rPr lang="en-US" i="1" baseline="0" dirty="0" smtClean="0"/>
              <a:t>(wait for response) </a:t>
            </a:r>
            <a:r>
              <a:rPr lang="en-US" baseline="0" dirty="0" smtClean="0"/>
              <a:t>It’s </a:t>
            </a:r>
            <a:r>
              <a:rPr lang="en-US" dirty="0" smtClean="0"/>
              <a:t>the process of parents biologically passing particular traits to their children. </a:t>
            </a:r>
            <a:r>
              <a:rPr lang="en-US" i="1" dirty="0" smtClean="0"/>
              <a:t>(click)</a:t>
            </a:r>
          </a:p>
          <a:p>
            <a:endParaRPr lang="en-US" baseline="0" dirty="0" smtClean="0"/>
          </a:p>
          <a:p>
            <a:r>
              <a:rPr lang="en-US" baseline="0" dirty="0" smtClean="0"/>
              <a:t>Where might you encounter discussions of genetics in your interpreting work</a:t>
            </a:r>
            <a:r>
              <a:rPr lang="en-US" i="1" baseline="0" dirty="0" smtClean="0"/>
              <a:t>?  (wait for response)</a:t>
            </a:r>
            <a:r>
              <a:rPr lang="en-US" baseline="0" dirty="0" smtClean="0"/>
              <a:t> Right! Pediatrics, Pre-natal care, and oncology, as well as some others. </a:t>
            </a:r>
            <a:r>
              <a:rPr lang="en-US" i="1" baseline="0" dirty="0" smtClean="0"/>
              <a:t>(click)</a:t>
            </a:r>
          </a:p>
          <a:p>
            <a:endParaRPr lang="en-US" baseline="0" dirty="0" smtClean="0"/>
          </a:p>
          <a:p>
            <a:r>
              <a:rPr lang="en-US" baseline="0" dirty="0" smtClean="0"/>
              <a:t>And finally, what are genes? </a:t>
            </a:r>
            <a:r>
              <a:rPr lang="en-US" i="1" baseline="0" dirty="0" smtClean="0"/>
              <a:t>(wait for response) </a:t>
            </a:r>
            <a:r>
              <a:rPr lang="en-US" baseline="0" dirty="0" smtClean="0"/>
              <a:t>Chromosomes? And DNA?  Yes, this is confusing. All these terms describe the genetic material that carries traits from one generation to another. So, genes are the basic unit of heredity, meaning that every trait we inherit from our parents is stored in genes. DNA is the molecule that contains our genes. And DNA is organized into chromosomes. </a:t>
            </a:r>
            <a:r>
              <a:rPr lang="en-US" i="1" baseline="0" dirty="0" smtClean="0"/>
              <a:t>(click) </a:t>
            </a:r>
            <a:endParaRPr lang="en-US" i="1" dirty="0" smtClean="0"/>
          </a:p>
          <a:p>
            <a:endParaRPr lang="en-US"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8</a:t>
            </a:fld>
            <a:endParaRPr lang="en-US"/>
          </a:p>
        </p:txBody>
      </p:sp>
    </p:spTree>
    <p:extLst>
      <p:ext uri="{BB962C8B-B14F-4D97-AF65-F5344CB8AC3E}">
        <p14:creationId xmlns:p14="http://schemas.microsoft.com/office/powerpoint/2010/main" val="2501408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So, a gene can be thought of as a long string of letters that determine a particular trait – like hair color - or that tell the cell to perform a certain function. And w</a:t>
            </a:r>
            <a:r>
              <a:rPr lang="en-US" u="none" baseline="0" dirty="0" smtClean="0"/>
              <a:t>hen the cell reproduces, the DNA reproduces too, so the new cell has exactly the same genes as the original.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But sometimes, during the process of duplicating itself, there is an error. This is called a mutation.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 mutation can be thought of as a change in the sequence of letters from what is expected. This can happen in many ways. A single letter can be changed, there can be a mix up to the order of the letters, some letters can be deleted or some letters can be added. Any of these changes has the potential to disrupt the function of the gene causing it not to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And as the cell reproduces itself, now this mutation is carried on to new cells. When the individual has children, the mutation can </a:t>
            </a:r>
            <a:r>
              <a:rPr lang="en-US" i="0" strike="noStrike" baseline="0" dirty="0" smtClean="0"/>
              <a:t>be passed onto </a:t>
            </a:r>
            <a:r>
              <a:rPr lang="en-US" i="0" baseline="0" dirty="0" smtClean="0"/>
              <a:t>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(click) </a:t>
            </a: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DE6799-67BB-485D-834F-C118E91A570A}" type="slidenum">
              <a:rPr lang="en-US" smtClean="0"/>
              <a:pPr/>
              <a:t>9</a:t>
            </a:fld>
            <a:endParaRPr lang="en-US"/>
          </a:p>
        </p:txBody>
      </p:sp>
    </p:spTree>
    <p:extLst>
      <p:ext uri="{BB962C8B-B14F-4D97-AF65-F5344CB8AC3E}">
        <p14:creationId xmlns:p14="http://schemas.microsoft.com/office/powerpoint/2010/main" val="397586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March 2016</a:t>
            </a:r>
            <a:endParaRPr lang="en-US"/>
          </a:p>
        </p:txBody>
      </p:sp>
      <p:sp>
        <p:nvSpPr>
          <p:cNvPr id="6" name="Footer Placeholder 5"/>
          <p:cNvSpPr>
            <a:spLocks noGrp="1"/>
          </p:cNvSpPr>
          <p:nvPr>
            <p:ph type="ftr" sz="quarter" idx="11"/>
          </p:nvPr>
        </p:nvSpPr>
        <p:spPr/>
        <p:txBody>
          <a:bodyPr/>
          <a:lstStyle/>
          <a:p>
            <a:r>
              <a:rPr lang="en-US" smtClean="0"/>
              <a:t>Interpreting in Cancer Genetics</a:t>
            </a:r>
            <a:endParaRPr lang="en-US"/>
          </a:p>
        </p:txBody>
      </p:sp>
      <p:sp>
        <p:nvSpPr>
          <p:cNvPr id="7" name="Slide Number Placeholder 6"/>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March 2016</a:t>
            </a:r>
            <a:endParaRPr lang="en-US"/>
          </a:p>
        </p:txBody>
      </p:sp>
      <p:sp>
        <p:nvSpPr>
          <p:cNvPr id="8" name="Footer Placeholder 7"/>
          <p:cNvSpPr>
            <a:spLocks noGrp="1"/>
          </p:cNvSpPr>
          <p:nvPr>
            <p:ph type="ftr" sz="quarter" idx="11"/>
          </p:nvPr>
        </p:nvSpPr>
        <p:spPr/>
        <p:txBody>
          <a:bodyPr/>
          <a:lstStyle/>
          <a:p>
            <a:r>
              <a:rPr lang="en-US" smtClean="0"/>
              <a:t>Interpreting in Cancer Genetics</a:t>
            </a:r>
            <a:endParaRPr lang="en-US"/>
          </a:p>
        </p:txBody>
      </p:sp>
      <p:sp>
        <p:nvSpPr>
          <p:cNvPr id="9" name="Slide Number Placeholder 8"/>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March 2016</a:t>
            </a:r>
            <a:endParaRPr lang="en-US"/>
          </a:p>
        </p:txBody>
      </p:sp>
      <p:sp>
        <p:nvSpPr>
          <p:cNvPr id="4" name="Footer Placeholder 3"/>
          <p:cNvSpPr>
            <a:spLocks noGrp="1"/>
          </p:cNvSpPr>
          <p:nvPr>
            <p:ph type="ftr" sz="quarter" idx="11"/>
          </p:nvPr>
        </p:nvSpPr>
        <p:spPr/>
        <p:txBody>
          <a:bodyPr/>
          <a:lstStyle/>
          <a:p>
            <a:r>
              <a:rPr lang="en-US" smtClean="0"/>
              <a:t>Interpreting in Cancer Genetics</a:t>
            </a:r>
            <a:endParaRPr lang="en-US"/>
          </a:p>
        </p:txBody>
      </p:sp>
      <p:sp>
        <p:nvSpPr>
          <p:cNvPr id="5" name="Slide Number Placeholder 4"/>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2016</a:t>
            </a:r>
            <a:endParaRPr lang="en-US"/>
          </a:p>
        </p:txBody>
      </p:sp>
      <p:sp>
        <p:nvSpPr>
          <p:cNvPr id="3" name="Footer Placeholder 2"/>
          <p:cNvSpPr>
            <a:spLocks noGrp="1"/>
          </p:cNvSpPr>
          <p:nvPr>
            <p:ph type="ftr" sz="quarter" idx="11"/>
          </p:nvPr>
        </p:nvSpPr>
        <p:spPr/>
        <p:txBody>
          <a:bodyPr/>
          <a:lstStyle/>
          <a:p>
            <a:r>
              <a:rPr lang="en-US" smtClean="0"/>
              <a:t>Interpreting in Cancer Genetics</a:t>
            </a:r>
            <a:endParaRPr lang="en-US"/>
          </a:p>
        </p:txBody>
      </p:sp>
      <p:sp>
        <p:nvSpPr>
          <p:cNvPr id="4" name="Slide Number Placeholder 3"/>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2016</a:t>
            </a:r>
            <a:endParaRPr lang="en-US"/>
          </a:p>
        </p:txBody>
      </p:sp>
      <p:sp>
        <p:nvSpPr>
          <p:cNvPr id="6" name="Footer Placeholder 5"/>
          <p:cNvSpPr>
            <a:spLocks noGrp="1"/>
          </p:cNvSpPr>
          <p:nvPr>
            <p:ph type="ftr" sz="quarter" idx="11"/>
          </p:nvPr>
        </p:nvSpPr>
        <p:spPr/>
        <p:txBody>
          <a:bodyPr/>
          <a:lstStyle/>
          <a:p>
            <a:r>
              <a:rPr lang="en-US" smtClean="0"/>
              <a:t>Interpreting in Cancer Genetics</a:t>
            </a:r>
            <a:endParaRPr lang="en-US"/>
          </a:p>
        </p:txBody>
      </p:sp>
      <p:sp>
        <p:nvSpPr>
          <p:cNvPr id="7" name="Slide Number Placeholder 6"/>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2016</a:t>
            </a:r>
            <a:endParaRPr lang="en-US"/>
          </a:p>
        </p:txBody>
      </p:sp>
      <p:sp>
        <p:nvSpPr>
          <p:cNvPr id="6" name="Footer Placeholder 5"/>
          <p:cNvSpPr>
            <a:spLocks noGrp="1"/>
          </p:cNvSpPr>
          <p:nvPr>
            <p:ph type="ftr" sz="quarter" idx="11"/>
          </p:nvPr>
        </p:nvSpPr>
        <p:spPr/>
        <p:txBody>
          <a:bodyPr/>
          <a:lstStyle/>
          <a:p>
            <a:r>
              <a:rPr lang="en-US" smtClean="0"/>
              <a:t>Interpreting in Cancer Genetics</a:t>
            </a:r>
            <a:endParaRPr lang="en-US"/>
          </a:p>
        </p:txBody>
      </p:sp>
      <p:sp>
        <p:nvSpPr>
          <p:cNvPr id="7" name="Slide Number Placeholder 6"/>
          <p:cNvSpPr>
            <a:spLocks noGrp="1"/>
          </p:cNvSpPr>
          <p:nvPr>
            <p:ph type="sldNum" sz="quarter" idx="12"/>
          </p:nvPr>
        </p:nvSpPr>
        <p:spPr/>
        <p:txBody>
          <a:bodyPr/>
          <a:lstStyle/>
          <a:p>
            <a:fld id="{12133A43-8DEB-438A-A23C-93056FC04C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March 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Interpreting in Cancer Genetics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33A43-8DEB-438A-A23C-93056FC04C1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nsgc.org/" TargetMode="External"/><Relationship Id="rId3" Type="http://schemas.openxmlformats.org/officeDocument/2006/relationships/hyperlink" Target="https://www.genome.gov/Glossary/" TargetMode="External"/><Relationship Id="rId7" Type="http://schemas.openxmlformats.org/officeDocument/2006/relationships/hyperlink" Target="http://www.learninggenetics.org/index.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geneticalliance.org/sites/default/files/publicationsarchive/Book2.GA_lowlitFHHT.pdf" TargetMode="External"/><Relationship Id="rId5" Type="http://schemas.openxmlformats.org/officeDocument/2006/relationships/hyperlink" Target="http://www.facingourrisk.org/understanding-brca-and-hboc/index.php" TargetMode="External"/><Relationship Id="rId4" Type="http://schemas.openxmlformats.org/officeDocument/2006/relationships/hyperlink" Target="http://www.genome.gov/GlossaryS/"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images.forbes.com/daviddisalvo/files/2011/11/D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4815"/>
            <a:ext cx="8763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3074" name="Title 1"/>
          <p:cNvSpPr>
            <a:spLocks noGrp="1"/>
          </p:cNvSpPr>
          <p:nvPr>
            <p:ph type="ctrTitle"/>
          </p:nvPr>
        </p:nvSpPr>
        <p:spPr>
          <a:xfrm>
            <a:off x="685800" y="1676400"/>
            <a:ext cx="7772400" cy="1470025"/>
          </a:xfrm>
        </p:spPr>
        <p:txBody>
          <a:bodyPr>
            <a:normAutofit fontScale="90000"/>
          </a:bodyPr>
          <a:lstStyle/>
          <a:p>
            <a:r>
              <a:rPr lang="en-US" b="1" i="1" dirty="0" smtClean="0"/>
              <a:t>An Introduction to Cancer Genetics </a:t>
            </a:r>
            <a:br>
              <a:rPr lang="en-US" b="1" i="1" dirty="0" smtClean="0"/>
            </a:br>
            <a:r>
              <a:rPr lang="en-US" b="1" i="1" dirty="0" smtClean="0"/>
              <a:t>for Healthcare </a:t>
            </a:r>
            <a:r>
              <a:rPr lang="en-US" b="1" i="1" dirty="0"/>
              <a:t>I</a:t>
            </a:r>
            <a:r>
              <a:rPr lang="en-US" b="1" i="1" dirty="0" smtClean="0"/>
              <a:t>nterpreters</a:t>
            </a:r>
          </a:p>
        </p:txBody>
      </p:sp>
      <p:sp>
        <p:nvSpPr>
          <p:cNvPr id="3" name="Subtitle 2"/>
          <p:cNvSpPr>
            <a:spLocks noGrp="1"/>
          </p:cNvSpPr>
          <p:nvPr>
            <p:ph type="subTitle" idx="1"/>
          </p:nvPr>
        </p:nvSpPr>
        <p:spPr>
          <a:xfrm>
            <a:off x="152400" y="3886200"/>
            <a:ext cx="8534400" cy="1752600"/>
          </a:xfrm>
        </p:spPr>
        <p:txBody>
          <a:bodyPr rtlCol="0">
            <a:normAutofit/>
          </a:bodyPr>
          <a:lstStyle/>
          <a:p>
            <a:pPr fontAlgn="auto">
              <a:spcAft>
                <a:spcPts val="0"/>
              </a:spcAft>
              <a:buFont typeface="Arial" pitchFamily="34" charset="0"/>
              <a:buNone/>
              <a:defRPr/>
            </a:pPr>
            <a:r>
              <a:rPr lang="en-US" dirty="0" smtClean="0"/>
              <a:t>Cynthia Roat, MPH; Galen Joseph, PhD</a:t>
            </a:r>
          </a:p>
          <a:p>
            <a:pPr>
              <a:defRPr/>
            </a:pPr>
            <a:r>
              <a:rPr lang="en-US" dirty="0">
                <a:solidFill>
                  <a:schemeClr val="tx1"/>
                </a:solidFill>
              </a:rPr>
              <a:t>Claudia Guerra MSW; </a:t>
            </a:r>
            <a:r>
              <a:rPr lang="en-US" dirty="0" smtClean="0">
                <a:solidFill>
                  <a:schemeClr val="tx1"/>
                </a:solidFill>
              </a:rPr>
              <a:t>Janice </a:t>
            </a:r>
            <a:r>
              <a:rPr lang="en-US" dirty="0">
                <a:solidFill>
                  <a:schemeClr val="tx1"/>
                </a:solidFill>
              </a:rPr>
              <a:t>Cheng, PhD </a:t>
            </a:r>
            <a:r>
              <a:rPr lang="en-US" dirty="0" smtClean="0">
                <a:solidFill>
                  <a:schemeClr val="tx1"/>
                </a:solidFill>
              </a:rPr>
              <a:t/>
            </a:r>
            <a:br>
              <a:rPr lang="en-US" dirty="0" smtClean="0">
                <a:solidFill>
                  <a:schemeClr val="tx1"/>
                </a:solidFill>
              </a:rPr>
            </a:br>
            <a:r>
              <a:rPr lang="en-US" dirty="0" smtClean="0"/>
              <a:t>Robin Lee, </a:t>
            </a:r>
            <a:r>
              <a:rPr lang="en-US" dirty="0" smtClean="0">
                <a:solidFill>
                  <a:schemeClr val="tx1"/>
                </a:solidFill>
              </a:rPr>
              <a:t>LCGC; Karlena Lara-Otero, PhD; </a:t>
            </a:r>
          </a:p>
          <a:p>
            <a:pPr fontAlgn="auto">
              <a:spcAft>
                <a:spcPts val="0"/>
              </a:spcAft>
              <a:buFont typeface="Arial" pitchFamily="34" charset="0"/>
              <a:buNone/>
              <a:defRPr/>
            </a:pPr>
            <a:endParaRPr lang="en-US" dirty="0" smtClean="0"/>
          </a:p>
        </p:txBody>
      </p:sp>
    </p:spTree>
    <p:extLst>
      <p:ext uri="{BB962C8B-B14F-4D97-AF65-F5344CB8AC3E}">
        <p14:creationId xmlns:p14="http://schemas.microsoft.com/office/powerpoint/2010/main" val="3680740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 all mutations cause illness?</a:t>
            </a:r>
            <a:endParaRPr lang="en-US" dirty="0"/>
          </a:p>
        </p:txBody>
      </p:sp>
      <p:sp>
        <p:nvSpPr>
          <p:cNvPr id="3" name="Content Placeholder 2"/>
          <p:cNvSpPr>
            <a:spLocks noGrp="1"/>
          </p:cNvSpPr>
          <p:nvPr>
            <p:ph idx="1"/>
          </p:nvPr>
        </p:nvSpPr>
        <p:spPr>
          <a:xfrm>
            <a:off x="457200" y="1324377"/>
            <a:ext cx="5029199" cy="762000"/>
          </a:xfrm>
        </p:spPr>
        <p:txBody>
          <a:bodyPr/>
          <a:lstStyle/>
          <a:p>
            <a:pPr marL="0" indent="0" algn="ctr">
              <a:buNone/>
            </a:pPr>
            <a:r>
              <a:rPr lang="en-US" sz="4400" b="1" dirty="0" smtClean="0"/>
              <a:t>NO!</a:t>
            </a:r>
          </a:p>
          <a:p>
            <a:pPr marL="0" indent="0" algn="ctr">
              <a:buNone/>
            </a:pPr>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10</a:t>
            </a:fld>
            <a:endParaRPr lang="en-US"/>
          </a:p>
        </p:txBody>
      </p:sp>
      <p:sp>
        <p:nvSpPr>
          <p:cNvPr id="7" name="TextBox 6"/>
          <p:cNvSpPr txBox="1"/>
          <p:nvPr/>
        </p:nvSpPr>
        <p:spPr>
          <a:xfrm>
            <a:off x="912909" y="4082399"/>
            <a:ext cx="4724400" cy="1446550"/>
          </a:xfrm>
          <a:prstGeom prst="rect">
            <a:avLst/>
          </a:prstGeom>
          <a:noFill/>
        </p:spPr>
        <p:txBody>
          <a:bodyPr wrap="square" rtlCol="0">
            <a:spAutoFit/>
          </a:bodyPr>
          <a:lstStyle/>
          <a:p>
            <a:pPr algn="ctr"/>
            <a:r>
              <a:rPr lang="en-US" sz="2800" dirty="0" smtClean="0"/>
              <a:t>But some are </a:t>
            </a:r>
            <a:r>
              <a:rPr lang="en-US" sz="2800" dirty="0"/>
              <a:t/>
            </a:r>
            <a:br>
              <a:rPr lang="en-US" sz="2800" dirty="0"/>
            </a:br>
            <a:r>
              <a:rPr lang="en-US" sz="3200" dirty="0">
                <a:solidFill>
                  <a:srgbClr val="FFFF00"/>
                </a:solidFill>
                <a:effectLst/>
              </a:rPr>
              <a:t>CLINICALLY SIGNIFICANT</a:t>
            </a:r>
            <a:r>
              <a:rPr lang="en-US" sz="3200" dirty="0">
                <a:solidFill>
                  <a:srgbClr val="FFFF00"/>
                </a:solidFill>
                <a:effectLst>
                  <a:glow rad="228600">
                    <a:schemeClr val="accent6">
                      <a:satMod val="175000"/>
                      <a:alpha val="40000"/>
                    </a:schemeClr>
                  </a:glow>
                </a:effectLst>
              </a:rPr>
              <a:t/>
            </a:r>
            <a:br>
              <a:rPr lang="en-US" sz="3200" dirty="0">
                <a:solidFill>
                  <a:srgbClr val="FFFF00"/>
                </a:solidFill>
                <a:effectLst>
                  <a:glow rad="228600">
                    <a:schemeClr val="accent6">
                      <a:satMod val="175000"/>
                      <a:alpha val="40000"/>
                    </a:schemeClr>
                  </a:glow>
                </a:effectLst>
              </a:rPr>
            </a:br>
            <a:r>
              <a:rPr lang="en-US" sz="2800" dirty="0"/>
              <a:t>(they cause a problem</a:t>
            </a:r>
            <a:r>
              <a:rPr lang="en-US" sz="2800" dirty="0" smtClean="0"/>
              <a:t>) </a:t>
            </a:r>
            <a:endParaRPr lang="en-US" sz="2400" dirty="0" smtClean="0"/>
          </a:p>
        </p:txBody>
      </p:sp>
      <p:pic>
        <p:nvPicPr>
          <p:cNvPr id="1026" name="Picture 2" descr="http://3.bp.blogspot.com/_GecMruAir4o/TS1T9qW7sNI/AAAAAAAABRs/7DZX8ZENy_c/s1600/worri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432" y="4111376"/>
            <a:ext cx="173271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qgM5lJHLtcY/UbWlbod-wQI/AAAAAAAAGZc/drxL2Y1MJyI/s320/angry+fac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206" y="2057400"/>
            <a:ext cx="2332383" cy="1676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9140" y="2209800"/>
            <a:ext cx="4953000" cy="1785104"/>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sz="2800" dirty="0" smtClean="0"/>
              <a:t>Some changes are </a:t>
            </a:r>
            <a:r>
              <a:rPr lang="en-US" sz="2800" dirty="0"/>
              <a:t/>
            </a:r>
            <a:br>
              <a:rPr lang="en-US" sz="2800" dirty="0"/>
            </a:br>
            <a:r>
              <a:rPr lang="en-US" sz="3200" dirty="0">
                <a:solidFill>
                  <a:srgbClr val="FFFF00"/>
                </a:solidFill>
                <a:effectLst/>
              </a:rPr>
              <a:t>BENIGN</a:t>
            </a:r>
            <a:r>
              <a:rPr lang="en-US" sz="3600" dirty="0">
                <a:solidFill>
                  <a:srgbClr val="FFFF00"/>
                </a:solidFill>
                <a:effectLst/>
              </a:rPr>
              <a:t> </a:t>
            </a:r>
            <a:r>
              <a:rPr lang="en-US" dirty="0">
                <a:solidFill>
                  <a:srgbClr val="FFFF00"/>
                </a:solidFill>
              </a:rPr>
              <a:t/>
            </a:r>
            <a:br>
              <a:rPr lang="en-US" dirty="0">
                <a:solidFill>
                  <a:srgbClr val="FFFF00"/>
                </a:solidFill>
              </a:rPr>
            </a:br>
            <a:r>
              <a:rPr lang="en-US" dirty="0"/>
              <a:t>(</a:t>
            </a:r>
            <a:r>
              <a:rPr lang="en-US" sz="2800" dirty="0"/>
              <a:t>they cause no harm). </a:t>
            </a:r>
          </a:p>
          <a:p>
            <a:endParaRPr lang="en-US" dirty="0"/>
          </a:p>
        </p:txBody>
      </p:sp>
    </p:spTree>
    <p:extLst>
      <p:ext uri="{BB962C8B-B14F-4D97-AF65-F5344CB8AC3E}">
        <p14:creationId xmlns:p14="http://schemas.microsoft.com/office/powerpoint/2010/main" val="97780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mutations cause cancer?</a:t>
            </a:r>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dirty="0" smtClean="0"/>
              <a:t>Interpreting in Cancer Genetics</a:t>
            </a:r>
            <a:endParaRPr lang="en-US" dirty="0"/>
          </a:p>
        </p:txBody>
      </p:sp>
      <p:sp>
        <p:nvSpPr>
          <p:cNvPr id="6" name="Slide Number Placeholder 5"/>
          <p:cNvSpPr>
            <a:spLocks noGrp="1"/>
          </p:cNvSpPr>
          <p:nvPr>
            <p:ph type="sldNum" sz="quarter" idx="12"/>
          </p:nvPr>
        </p:nvSpPr>
        <p:spPr/>
        <p:txBody>
          <a:bodyPr/>
          <a:lstStyle/>
          <a:p>
            <a:fld id="{12133A43-8DEB-438A-A23C-93056FC04C12}" type="slidenum">
              <a:rPr lang="en-US" smtClean="0"/>
              <a:pPr/>
              <a:t>11</a:t>
            </a:fld>
            <a:endParaRPr lang="en-US"/>
          </a:p>
        </p:txBody>
      </p:sp>
      <p:sp>
        <p:nvSpPr>
          <p:cNvPr id="8" name="TextBox 7"/>
          <p:cNvSpPr txBox="1"/>
          <p:nvPr/>
        </p:nvSpPr>
        <p:spPr>
          <a:xfrm>
            <a:off x="594360" y="2073443"/>
            <a:ext cx="4724400" cy="1877437"/>
          </a:xfrm>
          <a:prstGeom prst="rect">
            <a:avLst/>
          </a:prstGeom>
          <a:noFill/>
          <a:ln>
            <a:noFill/>
          </a:ln>
        </p:spPr>
        <p:txBody>
          <a:bodyPr wrap="square" rtlCol="0">
            <a:spAutoFit/>
          </a:bodyPr>
          <a:lstStyle/>
          <a:p>
            <a:pPr algn="ctr"/>
            <a:r>
              <a:rPr lang="en-US" sz="2800" b="1" dirty="0" smtClean="0">
                <a:ln>
                  <a:solidFill>
                    <a:schemeClr val="tx1"/>
                  </a:solidFill>
                </a:ln>
                <a:solidFill>
                  <a:srgbClr val="FFFF00"/>
                </a:solidFill>
                <a:effectLst/>
              </a:rPr>
              <a:t>Sporadic cancer </a:t>
            </a:r>
            <a:r>
              <a:rPr lang="en-US" sz="2800" dirty="0" smtClean="0">
                <a:effectLst/>
              </a:rPr>
              <a:t>= environmental causes alone </a:t>
            </a:r>
            <a:r>
              <a:rPr lang="en-US" sz="2800" u="sng" dirty="0" smtClean="0">
                <a:effectLst/>
              </a:rPr>
              <a:t>or random </a:t>
            </a:r>
            <a:r>
              <a:rPr lang="en-US" sz="2800" u="sng" dirty="0" smtClean="0"/>
              <a:t>mutations that occur with aging</a:t>
            </a:r>
            <a:endParaRPr lang="en-US" sz="2800" dirty="0" smtClean="0"/>
          </a:p>
        </p:txBody>
      </p:sp>
      <p:sp>
        <p:nvSpPr>
          <p:cNvPr id="9" name="TextBox 8"/>
          <p:cNvSpPr txBox="1"/>
          <p:nvPr/>
        </p:nvSpPr>
        <p:spPr>
          <a:xfrm>
            <a:off x="609600" y="4343484"/>
            <a:ext cx="4953000" cy="1661993"/>
          </a:xfrm>
          <a:prstGeom prst="rect">
            <a:avLst/>
          </a:prstGeom>
          <a:noFill/>
        </p:spPr>
        <p:txBody>
          <a:bodyPr wrap="square" rtlCol="0">
            <a:spAutoFit/>
          </a:bodyPr>
          <a:lstStyle/>
          <a:p>
            <a:pPr algn="ctr"/>
            <a:r>
              <a:rPr lang="en-US" sz="2800" b="1" dirty="0" smtClean="0">
                <a:ln>
                  <a:solidFill>
                    <a:schemeClr val="tx1"/>
                  </a:solidFill>
                </a:ln>
                <a:solidFill>
                  <a:srgbClr val="FFFF00"/>
                </a:solidFill>
                <a:effectLst/>
              </a:rPr>
              <a:t>Hereditary </a:t>
            </a:r>
            <a:r>
              <a:rPr lang="en-US" sz="2800" b="1" dirty="0" smtClean="0">
                <a:ln>
                  <a:solidFill>
                    <a:schemeClr val="tx1"/>
                  </a:solidFill>
                </a:ln>
                <a:solidFill>
                  <a:srgbClr val="FFFF00"/>
                </a:solidFill>
              </a:rPr>
              <a:t>cancer</a:t>
            </a:r>
            <a:r>
              <a:rPr lang="en-US" sz="2800" dirty="0" smtClean="0">
                <a:ln>
                  <a:solidFill>
                    <a:schemeClr val="tx1"/>
                  </a:solidFill>
                </a:ln>
                <a:solidFill>
                  <a:srgbClr val="FFFF00"/>
                </a:solidFill>
              </a:rPr>
              <a:t> </a:t>
            </a:r>
            <a:r>
              <a:rPr lang="en-US" sz="2800" dirty="0" smtClean="0"/>
              <a:t>= </a:t>
            </a:r>
            <a:br>
              <a:rPr lang="en-US" sz="2800" dirty="0" smtClean="0"/>
            </a:br>
            <a:r>
              <a:rPr lang="en-US" sz="2800" u="sng" dirty="0" smtClean="0"/>
              <a:t>Genetics alone or</a:t>
            </a:r>
            <a:r>
              <a:rPr lang="en-US" sz="2800" dirty="0" smtClean="0"/>
              <a:t> environment interacting with genetics.</a:t>
            </a:r>
            <a:r>
              <a:rPr lang="en-US" sz="2800" dirty="0" smtClean="0">
                <a:solidFill>
                  <a:srgbClr val="00B050"/>
                </a:solidFill>
              </a:rPr>
              <a:t> </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203250"/>
            <a:ext cx="1677332" cy="93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371666">
            <a:off x="5562600" y="4283346"/>
            <a:ext cx="1573432" cy="87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lus 11"/>
          <p:cNvSpPr/>
          <p:nvPr/>
        </p:nvSpPr>
        <p:spPr>
          <a:xfrm>
            <a:off x="6699961" y="4876800"/>
            <a:ext cx="914400" cy="91440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cdn.whitelotusclinic.ca/wp-content/uploads/2013/02/genet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58506">
            <a:off x="7591593" y="5228572"/>
            <a:ext cx="740137" cy="13082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7362592" y="2638345"/>
            <a:ext cx="1320800" cy="990600"/>
          </a:xfrm>
          <a:prstGeom prst="rect">
            <a:avLst/>
          </a:prstGeom>
        </p:spPr>
      </p:pic>
      <p:sp>
        <p:nvSpPr>
          <p:cNvPr id="3" name="TextBox 2"/>
          <p:cNvSpPr txBox="1"/>
          <p:nvPr/>
        </p:nvSpPr>
        <p:spPr>
          <a:xfrm>
            <a:off x="2972603" y="1143000"/>
            <a:ext cx="3139439" cy="769441"/>
          </a:xfrm>
          <a:prstGeom prst="rect">
            <a:avLst/>
          </a:prstGeom>
          <a:noFill/>
        </p:spPr>
        <p:txBody>
          <a:bodyPr wrap="square" rtlCol="0">
            <a:spAutoFit/>
          </a:bodyPr>
          <a:lstStyle/>
          <a:p>
            <a:r>
              <a:rPr lang="en-US" sz="4400" dirty="0" smtClean="0"/>
              <a:t>IT DEPENDS. </a:t>
            </a:r>
            <a:endParaRPr lang="en-US" sz="4400" dirty="0"/>
          </a:p>
        </p:txBody>
      </p:sp>
    </p:spTree>
    <p:extLst>
      <p:ext uri="{BB962C8B-B14F-4D97-AF65-F5344CB8AC3E}">
        <p14:creationId xmlns:p14="http://schemas.microsoft.com/office/powerpoint/2010/main" val="30717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hereditary cancer . . . </a:t>
            </a:r>
            <a:endParaRPr lang="en-US" dirty="0"/>
          </a:p>
        </p:txBody>
      </p:sp>
      <p:sp>
        <p:nvSpPr>
          <p:cNvPr id="3" name="Content Placeholder 2"/>
          <p:cNvSpPr>
            <a:spLocks noGrp="1"/>
          </p:cNvSpPr>
          <p:nvPr>
            <p:ph idx="1"/>
          </p:nvPr>
        </p:nvSpPr>
        <p:spPr/>
        <p:txBody>
          <a:bodyPr/>
          <a:lstStyle/>
          <a:p>
            <a:r>
              <a:rPr lang="en-US" dirty="0" smtClean="0"/>
              <a:t>Happens more often than would be expected by chance</a:t>
            </a:r>
            <a:r>
              <a:rPr lang="en-US" dirty="0"/>
              <a:t> </a:t>
            </a:r>
            <a:endParaRPr lang="en-US" dirty="0" smtClean="0"/>
          </a:p>
          <a:p>
            <a:pPr lvl="1"/>
            <a:r>
              <a:rPr lang="en-US" dirty="0" smtClean="0"/>
              <a:t>For example, in </a:t>
            </a:r>
            <a:r>
              <a:rPr lang="en-US" dirty="0" smtClean="0">
                <a:effectLst/>
              </a:rPr>
              <a:t>many generations</a:t>
            </a:r>
          </a:p>
          <a:p>
            <a:r>
              <a:rPr lang="en-US" dirty="0" smtClean="0"/>
              <a:t>Happens at a younger age (under age 50)</a:t>
            </a:r>
          </a:p>
          <a:p>
            <a:r>
              <a:rPr lang="en-US" dirty="0" smtClean="0"/>
              <a:t>Is more likely to be bilateral in paired organs </a:t>
            </a:r>
          </a:p>
          <a:p>
            <a:pPr lvl="1"/>
            <a:r>
              <a:rPr lang="en-US" dirty="0" smtClean="0"/>
              <a:t>For example, in both breasts</a:t>
            </a:r>
          </a:p>
          <a:p>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12</a:t>
            </a:fld>
            <a:endParaRPr lang="en-US"/>
          </a:p>
        </p:txBody>
      </p:sp>
    </p:spTree>
    <p:extLst>
      <p:ext uri="{BB962C8B-B14F-4D97-AF65-F5344CB8AC3E}">
        <p14:creationId xmlns:p14="http://schemas.microsoft.com/office/powerpoint/2010/main" val="395383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key concepts</a:t>
            </a:r>
            <a:endParaRPr lang="en-US" dirty="0"/>
          </a:p>
        </p:txBody>
      </p:sp>
      <p:sp>
        <p:nvSpPr>
          <p:cNvPr id="3" name="Content Placeholder 2"/>
          <p:cNvSpPr>
            <a:spLocks noGrp="1"/>
          </p:cNvSpPr>
          <p:nvPr>
            <p:ph idx="1"/>
          </p:nvPr>
        </p:nvSpPr>
        <p:spPr/>
        <p:txBody>
          <a:bodyPr>
            <a:normAutofit/>
          </a:bodyPr>
          <a:lstStyle/>
          <a:p>
            <a:pPr>
              <a:spcAft>
                <a:spcPts val="1800"/>
              </a:spcAft>
            </a:pPr>
            <a:r>
              <a:rPr lang="en-US" dirty="0" smtClean="0">
                <a:solidFill>
                  <a:srgbClr val="FFFF00"/>
                </a:solidFill>
                <a:effectLst/>
              </a:rPr>
              <a:t>Metastasis –</a:t>
            </a:r>
            <a:r>
              <a:rPr lang="en-US" dirty="0" smtClean="0">
                <a:effectLst/>
              </a:rPr>
              <a:t> the original cancer spreads to other organs </a:t>
            </a:r>
          </a:p>
          <a:p>
            <a:pPr>
              <a:spcAft>
                <a:spcPts val="1800"/>
              </a:spcAft>
            </a:pPr>
            <a:r>
              <a:rPr lang="en-US" dirty="0" smtClean="0">
                <a:solidFill>
                  <a:srgbClr val="FFFF00"/>
                </a:solidFill>
                <a:effectLst/>
              </a:rPr>
              <a:t>Recurrence</a:t>
            </a:r>
            <a:r>
              <a:rPr lang="en-US" dirty="0" smtClean="0">
                <a:solidFill>
                  <a:srgbClr val="FFFF00"/>
                </a:solidFill>
              </a:rPr>
              <a:t> – </a:t>
            </a:r>
            <a:r>
              <a:rPr lang="en-US" dirty="0" smtClean="0"/>
              <a:t>the original cancer returns after treatment and a period of time when the cancer cannot be detected</a:t>
            </a:r>
          </a:p>
          <a:p>
            <a:r>
              <a:rPr lang="en-US" dirty="0" smtClean="0">
                <a:solidFill>
                  <a:srgbClr val="FFFF00"/>
                </a:solidFill>
              </a:rPr>
              <a:t>Second primary cancer – </a:t>
            </a:r>
            <a:r>
              <a:rPr lang="en-US" dirty="0" smtClean="0"/>
              <a:t>a completely different cancer starts after the first is treated</a:t>
            </a:r>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13</a:t>
            </a:fld>
            <a:endParaRPr lang="en-US"/>
          </a:p>
        </p:txBody>
      </p:sp>
    </p:spTree>
    <p:extLst>
      <p:ext uri="{BB962C8B-B14F-4D97-AF65-F5344CB8AC3E}">
        <p14:creationId xmlns:p14="http://schemas.microsoft.com/office/powerpoint/2010/main" val="20009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1" name="Content Placeholder 10" descr="questionmark.jpg"/>
          <p:cNvPicPr>
            <a:picLocks noGrp="1" noChangeAspect="1"/>
          </p:cNvPicPr>
          <p:nvPr>
            <p:ph idx="1"/>
          </p:nvPr>
        </p:nvPicPr>
        <p:blipFill>
          <a:blip r:embed="rId3" cstate="print">
            <a:extLst>
              <a:ext uri="{28A0092B-C50C-407E-A947-70E740481C1C}">
                <a14:useLocalDpi xmlns:a14="http://schemas.microsoft.com/office/drawing/2010/main" val="0"/>
              </a:ext>
            </a:extLst>
          </a:blip>
          <a:srcRect l="-85016" r="-85016"/>
          <a:stretch>
            <a:fillRect/>
          </a:stretch>
        </p:blipFill>
        <p:spPr>
          <a:xfrm>
            <a:off x="-23446" y="298938"/>
            <a:ext cx="1834750" cy="1148862"/>
          </a:xfrm>
        </p:spPr>
      </p:pic>
      <p:sp>
        <p:nvSpPr>
          <p:cNvPr id="9" name="Title 8"/>
          <p:cNvSpPr>
            <a:spLocks noGrp="1"/>
          </p:cNvSpPr>
          <p:nvPr>
            <p:ph type="title"/>
          </p:nvPr>
        </p:nvSpPr>
        <p:spPr/>
        <p:txBody>
          <a:bodyPr/>
          <a:lstStyle/>
          <a:p>
            <a:r>
              <a:rPr lang="en-US" dirty="0" smtClean="0"/>
              <a:t>Summary &amp; Questions?</a:t>
            </a:r>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14</a:t>
            </a:fld>
            <a:endParaRPr lang="en-US"/>
          </a:p>
        </p:txBody>
      </p:sp>
      <p:sp>
        <p:nvSpPr>
          <p:cNvPr id="3" name="TextBox 2"/>
          <p:cNvSpPr txBox="1"/>
          <p:nvPr/>
        </p:nvSpPr>
        <p:spPr>
          <a:xfrm>
            <a:off x="533400" y="1828800"/>
            <a:ext cx="7924800" cy="4031873"/>
          </a:xfrm>
          <a:prstGeom prst="rect">
            <a:avLst/>
          </a:prstGeom>
          <a:noFill/>
        </p:spPr>
        <p:txBody>
          <a:bodyPr wrap="square" rtlCol="0">
            <a:spAutoFit/>
          </a:bodyPr>
          <a:lstStyle/>
          <a:p>
            <a:pPr marL="285750" indent="-285750">
              <a:buFont typeface="Arial"/>
              <a:buChar char="•"/>
            </a:pPr>
            <a:r>
              <a:rPr lang="en-US" sz="3200" dirty="0"/>
              <a:t>What </a:t>
            </a:r>
            <a:r>
              <a:rPr lang="en-US" sz="3200" dirty="0" smtClean="0"/>
              <a:t>is a mutation?</a:t>
            </a:r>
            <a:endParaRPr lang="en-US" sz="3200" dirty="0"/>
          </a:p>
          <a:p>
            <a:pPr marL="285750" indent="-285750">
              <a:buFont typeface="Arial"/>
              <a:buChar char="•"/>
            </a:pPr>
            <a:r>
              <a:rPr lang="en-US" sz="3200" dirty="0" smtClean="0"/>
              <a:t>What does it mean that a </a:t>
            </a:r>
            <a:r>
              <a:rPr lang="en-US" sz="3200" dirty="0"/>
              <a:t>mutation </a:t>
            </a:r>
            <a:r>
              <a:rPr lang="en-US" sz="3200" dirty="0" smtClean="0"/>
              <a:t>is “benign” </a:t>
            </a:r>
            <a:r>
              <a:rPr lang="en-US" sz="3200" dirty="0"/>
              <a:t>or </a:t>
            </a:r>
            <a:r>
              <a:rPr lang="en-US" sz="3200" dirty="0" smtClean="0"/>
              <a:t>“clinically significant”?</a:t>
            </a:r>
          </a:p>
          <a:p>
            <a:pPr marL="285750" indent="-285750">
              <a:buFont typeface="Arial"/>
              <a:buChar char="•"/>
            </a:pPr>
            <a:r>
              <a:rPr lang="en-US" sz="3200" dirty="0" smtClean="0"/>
              <a:t>What does “deleterious” mean?</a:t>
            </a:r>
            <a:endParaRPr lang="en-US" sz="3200" dirty="0"/>
          </a:p>
          <a:p>
            <a:pPr marL="285750" indent="-285750">
              <a:buFont typeface="Arial"/>
              <a:buChar char="•"/>
            </a:pPr>
            <a:r>
              <a:rPr lang="en-US" sz="3200" dirty="0" smtClean="0"/>
              <a:t>What is the difference between sporadic and  hereditary cancer?</a:t>
            </a:r>
            <a:endParaRPr lang="en-US" sz="3200" dirty="0"/>
          </a:p>
          <a:p>
            <a:pPr marL="285750" indent="-285750">
              <a:buFont typeface="Arial"/>
              <a:buChar char="•"/>
            </a:pPr>
            <a:r>
              <a:rPr lang="en-US" sz="3200" dirty="0" smtClean="0"/>
              <a:t>What are some signs (sometimes called “red flags”) </a:t>
            </a:r>
            <a:r>
              <a:rPr lang="en-US" sz="3200" dirty="0"/>
              <a:t>of hereditary </a:t>
            </a:r>
            <a:r>
              <a:rPr lang="en-US" sz="3200" dirty="0" smtClean="0"/>
              <a:t>cancer</a:t>
            </a:r>
            <a:r>
              <a:rPr lang="en-US" sz="3200" dirty="0"/>
              <a:t>?</a:t>
            </a:r>
            <a:endParaRPr lang="en-US" dirty="0"/>
          </a:p>
        </p:txBody>
      </p:sp>
      <p:pic>
        <p:nvPicPr>
          <p:cNvPr id="10" name="Content Placeholder 10" descr="questionmark.jpg"/>
          <p:cNvPicPr>
            <a:picLocks noChangeAspect="1"/>
          </p:cNvPicPr>
          <p:nvPr/>
        </p:nvPicPr>
        <p:blipFill>
          <a:blip r:embed="rId4" cstate="print">
            <a:extLst>
              <a:ext uri="{28A0092B-C50C-407E-A947-70E740481C1C}">
                <a14:useLocalDpi xmlns:a14="http://schemas.microsoft.com/office/drawing/2010/main" val="0"/>
              </a:ext>
            </a:extLst>
          </a:blip>
          <a:srcRect l="-85016" r="-85016"/>
          <a:stretch>
            <a:fillRect/>
          </a:stretch>
        </p:blipFill>
        <p:spPr>
          <a:xfrm>
            <a:off x="7010400" y="304800"/>
            <a:ext cx="1947081" cy="1219200"/>
          </a:xfrm>
          <a:prstGeom prst="rect">
            <a:avLst/>
          </a:prstGeom>
        </p:spPr>
      </p:pic>
    </p:spTree>
    <p:extLst>
      <p:ext uri="{BB962C8B-B14F-4D97-AF65-F5344CB8AC3E}">
        <p14:creationId xmlns:p14="http://schemas.microsoft.com/office/powerpoint/2010/main" val="15111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genetic counseling?</a:t>
            </a:r>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15</a:t>
            </a:fld>
            <a:endParaRPr lang="en-US"/>
          </a:p>
        </p:txBody>
      </p:sp>
      <p:sp>
        <p:nvSpPr>
          <p:cNvPr id="8" name="TextBox 7"/>
          <p:cNvSpPr txBox="1"/>
          <p:nvPr/>
        </p:nvSpPr>
        <p:spPr>
          <a:xfrm>
            <a:off x="903514" y="1687481"/>
            <a:ext cx="7315200" cy="4339650"/>
          </a:xfrm>
          <a:prstGeom prst="rect">
            <a:avLst/>
          </a:prstGeom>
          <a:noFill/>
        </p:spPr>
        <p:txBody>
          <a:bodyPr wrap="square" rtlCol="0">
            <a:spAutoFit/>
          </a:bodyPr>
          <a:lstStyle/>
          <a:p>
            <a:pPr algn="ctr" fontAlgn="base"/>
            <a:r>
              <a:rPr lang="en-US" sz="3200" dirty="0" smtClean="0"/>
              <a:t>“Genetic </a:t>
            </a:r>
            <a:r>
              <a:rPr lang="en-US" sz="3200" dirty="0"/>
              <a:t>counseling is </a:t>
            </a:r>
            <a:r>
              <a:rPr lang="en-US" sz="3200" dirty="0" smtClean="0"/>
              <a:t/>
            </a:r>
            <a:br>
              <a:rPr lang="en-US" sz="3200" dirty="0" smtClean="0"/>
            </a:br>
            <a:r>
              <a:rPr lang="en-US" sz="3200" dirty="0" smtClean="0"/>
              <a:t>the </a:t>
            </a:r>
            <a:r>
              <a:rPr lang="en-US" sz="3200" dirty="0"/>
              <a:t>process of helping people </a:t>
            </a:r>
            <a:r>
              <a:rPr lang="en-US" sz="3200" dirty="0" smtClean="0"/>
              <a:t/>
            </a:r>
            <a:br>
              <a:rPr lang="en-US" sz="3200" dirty="0" smtClean="0"/>
            </a:br>
            <a:r>
              <a:rPr lang="en-US" sz="3200" dirty="0" smtClean="0"/>
              <a:t>understand </a:t>
            </a:r>
            <a:r>
              <a:rPr lang="en-US" sz="3200" dirty="0"/>
              <a:t>and adapt </a:t>
            </a:r>
            <a:r>
              <a:rPr lang="en-US" sz="3200" dirty="0" smtClean="0"/>
              <a:t/>
            </a:r>
            <a:br>
              <a:rPr lang="en-US" sz="3200" dirty="0" smtClean="0"/>
            </a:br>
            <a:r>
              <a:rPr lang="en-US" sz="3200" dirty="0" smtClean="0"/>
              <a:t>to </a:t>
            </a:r>
            <a:r>
              <a:rPr lang="en-US" sz="3200" dirty="0"/>
              <a:t>the medical, psychological </a:t>
            </a:r>
            <a:r>
              <a:rPr lang="en-US" sz="3200" dirty="0" smtClean="0"/>
              <a:t/>
            </a:r>
            <a:br>
              <a:rPr lang="en-US" sz="3200" dirty="0" smtClean="0"/>
            </a:br>
            <a:r>
              <a:rPr lang="en-US" sz="3200" dirty="0" smtClean="0">
                <a:effectLst/>
              </a:rPr>
              <a:t>and </a:t>
            </a:r>
            <a:r>
              <a:rPr lang="en-US" sz="3200" dirty="0">
                <a:effectLst/>
              </a:rPr>
              <a:t>familial </a:t>
            </a:r>
            <a:r>
              <a:rPr lang="en-US" sz="3200" dirty="0"/>
              <a:t>implications </a:t>
            </a:r>
            <a:r>
              <a:rPr lang="en-US" sz="3200" dirty="0" smtClean="0"/>
              <a:t/>
            </a:r>
            <a:br>
              <a:rPr lang="en-US" sz="3200" dirty="0" smtClean="0"/>
            </a:br>
            <a:r>
              <a:rPr lang="en-US" sz="3200" dirty="0" smtClean="0"/>
              <a:t>of </a:t>
            </a:r>
            <a:r>
              <a:rPr lang="en-US" sz="3200" dirty="0"/>
              <a:t>genetic contributions to disease</a:t>
            </a:r>
            <a:r>
              <a:rPr lang="en-US" sz="3200" dirty="0" smtClean="0"/>
              <a:t>.”</a:t>
            </a:r>
            <a:endParaRPr lang="en-US" sz="3200" dirty="0"/>
          </a:p>
          <a:p>
            <a:pPr algn="ctr" fontAlgn="base"/>
            <a:endParaRPr lang="en-US" sz="2800" dirty="0" smtClean="0"/>
          </a:p>
          <a:p>
            <a:pPr marL="457200" indent="-457200" algn="r" fontAlgn="base">
              <a:buFontTx/>
              <a:buChar char="-"/>
            </a:pPr>
            <a:r>
              <a:rPr lang="en-US" sz="2800" dirty="0" smtClean="0"/>
              <a:t>The National Society of Genetic Counselors</a:t>
            </a:r>
          </a:p>
          <a:p>
            <a:pPr marL="457200" indent="-457200" algn="r" fontAlgn="base">
              <a:buFontTx/>
              <a:buChar char="-"/>
            </a:pPr>
            <a:r>
              <a:rPr lang="en-US" sz="2800" dirty="0" smtClean="0"/>
              <a:t>www.nsgc.org </a:t>
            </a:r>
            <a:endParaRPr lang="en-US" sz="2800" dirty="0"/>
          </a:p>
        </p:txBody>
      </p:sp>
    </p:spTree>
    <p:extLst>
      <p:ext uri="{BB962C8B-B14F-4D97-AF65-F5344CB8AC3E}">
        <p14:creationId xmlns:p14="http://schemas.microsoft.com/office/powerpoint/2010/main" val="392638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genetic counselors do?</a:t>
            </a:r>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16</a:t>
            </a:fld>
            <a:endParaRPr lang="en-US"/>
          </a:p>
        </p:txBody>
      </p:sp>
      <p:pic>
        <p:nvPicPr>
          <p:cNvPr id="2052" name="Picture 4" descr="http://drugline.org/img/term/genetic-counselor-6315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877" y="2013316"/>
            <a:ext cx="2590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logs.cdc.gov/genomics/files/2012/07/patient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5056" y="4373305"/>
            <a:ext cx="2590800" cy="17264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0722842">
            <a:off x="5526645" y="1716537"/>
            <a:ext cx="1592787" cy="523220"/>
          </a:xfrm>
          <a:prstGeom prst="rect">
            <a:avLst/>
          </a:prstGeom>
          <a:solidFill>
            <a:srgbClr val="FF0000"/>
          </a:solidFill>
        </p:spPr>
        <p:txBody>
          <a:bodyPr wrap="square" rtlCol="0">
            <a:spAutoFit/>
          </a:bodyPr>
          <a:lstStyle/>
          <a:p>
            <a:pPr algn="ctr"/>
            <a:r>
              <a:rPr lang="en-US" sz="2800" dirty="0" smtClean="0"/>
              <a:t>Educate</a:t>
            </a:r>
            <a:endParaRPr lang="en-US" sz="2800" dirty="0"/>
          </a:p>
        </p:txBody>
      </p:sp>
      <p:pic>
        <p:nvPicPr>
          <p:cNvPr id="2056" name="Picture 8" descr="https://osuwmcdigital.osu.edu/sitetool/sites/intmedhumangeneticspublic/images/homepageimages/Counseling_AA_cou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1371600"/>
            <a:ext cx="2735913" cy="18248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72780">
            <a:off x="243426" y="2705639"/>
            <a:ext cx="3192923" cy="954107"/>
          </a:xfrm>
          <a:prstGeom prst="rect">
            <a:avLst/>
          </a:prstGeom>
          <a:solidFill>
            <a:srgbClr val="FF0000"/>
          </a:solidFill>
        </p:spPr>
        <p:txBody>
          <a:bodyPr wrap="square" rtlCol="0">
            <a:spAutoFit/>
          </a:bodyPr>
          <a:lstStyle/>
          <a:p>
            <a:pPr algn="ctr"/>
            <a:r>
              <a:rPr lang="en-US" sz="2800" dirty="0" smtClean="0"/>
              <a:t>Gather </a:t>
            </a:r>
            <a:r>
              <a:rPr lang="en-US" sz="2800" dirty="0" smtClean="0">
                <a:effectLst/>
              </a:rPr>
              <a:t>Family History </a:t>
            </a:r>
            <a:r>
              <a:rPr lang="en-US" sz="2800" dirty="0" smtClean="0"/>
              <a:t>Information </a:t>
            </a:r>
            <a:endParaRPr lang="en-US" sz="2800" dirty="0"/>
          </a:p>
        </p:txBody>
      </p:sp>
      <p:sp>
        <p:nvSpPr>
          <p:cNvPr id="10" name="TextBox 9"/>
          <p:cNvSpPr txBox="1"/>
          <p:nvPr/>
        </p:nvSpPr>
        <p:spPr>
          <a:xfrm rot="20355096">
            <a:off x="4179170" y="4850627"/>
            <a:ext cx="2869383" cy="954107"/>
          </a:xfrm>
          <a:prstGeom prst="rect">
            <a:avLst/>
          </a:prstGeom>
          <a:solidFill>
            <a:srgbClr val="FF0000"/>
          </a:solidFill>
        </p:spPr>
        <p:txBody>
          <a:bodyPr wrap="square" rtlCol="0">
            <a:spAutoFit/>
          </a:bodyPr>
          <a:lstStyle/>
          <a:p>
            <a:pPr algn="ctr"/>
            <a:r>
              <a:rPr lang="en-US" sz="2800" dirty="0" smtClean="0"/>
              <a:t>Counsel </a:t>
            </a:r>
            <a:r>
              <a:rPr lang="en-US" sz="2800" dirty="0"/>
              <a:t>&amp;</a:t>
            </a:r>
            <a:r>
              <a:rPr lang="en-US" sz="2800" dirty="0" smtClean="0"/>
              <a:t> Support</a:t>
            </a:r>
            <a:endParaRPr lang="en-US" sz="2800" dirty="0"/>
          </a:p>
        </p:txBody>
      </p:sp>
    </p:spTree>
    <p:extLst>
      <p:ext uri="{BB962C8B-B14F-4D97-AF65-F5344CB8AC3E}">
        <p14:creationId xmlns:p14="http://schemas.microsoft.com/office/powerpoint/2010/main" val="283443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What to expect at </a:t>
            </a:r>
            <a:br>
              <a:rPr lang="en-US" dirty="0" smtClean="0"/>
            </a:br>
            <a:r>
              <a:rPr lang="en-US" dirty="0" smtClean="0"/>
              <a:t>a cancer genetics appointment</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r>
              <a:rPr lang="en-US" dirty="0" smtClean="0"/>
              <a:t>1</a:t>
            </a:r>
            <a:r>
              <a:rPr lang="en-US" baseline="30000" dirty="0" smtClean="0"/>
              <a:t>st</a:t>
            </a:r>
            <a:r>
              <a:rPr lang="en-US" dirty="0" smtClean="0"/>
              <a:t> appointment: </a:t>
            </a:r>
            <a:endParaRPr lang="en-US" dirty="0" smtClean="0"/>
          </a:p>
          <a:p>
            <a:pPr lvl="1"/>
            <a:r>
              <a:rPr lang="en-US" b="1" dirty="0" smtClean="0">
                <a:solidFill>
                  <a:srgbClr val="FFFF00"/>
                </a:solidFill>
              </a:rPr>
              <a:t>Gathering </a:t>
            </a:r>
            <a:r>
              <a:rPr lang="en-US" b="1" dirty="0">
                <a:solidFill>
                  <a:srgbClr val="FFFF00"/>
                </a:solidFill>
              </a:rPr>
              <a:t>information </a:t>
            </a:r>
            <a:r>
              <a:rPr lang="en-US" dirty="0"/>
              <a:t>on family history of </a:t>
            </a:r>
            <a:r>
              <a:rPr lang="en-US" dirty="0" smtClean="0"/>
              <a:t>illness</a:t>
            </a:r>
          </a:p>
          <a:p>
            <a:pPr lvl="1"/>
            <a:r>
              <a:rPr lang="en-US" b="1" dirty="0" smtClean="0">
                <a:solidFill>
                  <a:srgbClr val="FFFF00"/>
                </a:solidFill>
              </a:rPr>
              <a:t>Education</a:t>
            </a:r>
            <a:r>
              <a:rPr lang="en-US" b="1" dirty="0" smtClean="0"/>
              <a:t> </a:t>
            </a:r>
            <a:r>
              <a:rPr lang="en-US" dirty="0" smtClean="0"/>
              <a:t>on </a:t>
            </a:r>
            <a:r>
              <a:rPr lang="en-US" dirty="0" smtClean="0"/>
              <a:t>genetics, cancer, </a:t>
            </a:r>
            <a:r>
              <a:rPr lang="en-US" dirty="0" smtClean="0">
                <a:effectLst/>
              </a:rPr>
              <a:t>risk</a:t>
            </a:r>
            <a:r>
              <a:rPr lang="en-US" dirty="0" smtClean="0"/>
              <a:t> and risk </a:t>
            </a:r>
            <a:r>
              <a:rPr lang="en-US" dirty="0" smtClean="0"/>
              <a:t>reduction</a:t>
            </a:r>
          </a:p>
          <a:p>
            <a:pPr lvl="1">
              <a:spcBef>
                <a:spcPts val="600"/>
              </a:spcBef>
              <a:spcAft>
                <a:spcPts val="2400"/>
              </a:spcAft>
            </a:pPr>
            <a:r>
              <a:rPr lang="en-US" b="1" dirty="0" smtClean="0">
                <a:solidFill>
                  <a:srgbClr val="FFFF00"/>
                </a:solidFill>
              </a:rPr>
              <a:t>Genetic testing</a:t>
            </a:r>
            <a:r>
              <a:rPr lang="en-US" dirty="0" smtClean="0"/>
              <a:t> </a:t>
            </a:r>
            <a:r>
              <a:rPr lang="en-US" dirty="0" smtClean="0"/>
              <a:t>if appropriate and </a:t>
            </a:r>
            <a:r>
              <a:rPr lang="en-US" dirty="0" smtClean="0"/>
              <a:t>desired</a:t>
            </a:r>
            <a:endParaRPr lang="en-US" dirty="0"/>
          </a:p>
          <a:p>
            <a:r>
              <a:rPr lang="en-US" dirty="0" smtClean="0"/>
              <a:t>2</a:t>
            </a:r>
            <a:r>
              <a:rPr lang="en-US" baseline="30000" dirty="0" smtClean="0"/>
              <a:t>nd</a:t>
            </a:r>
            <a:r>
              <a:rPr lang="en-US" dirty="0" smtClean="0"/>
              <a:t> </a:t>
            </a:r>
            <a:r>
              <a:rPr lang="en-US" dirty="0" smtClean="0"/>
              <a:t>appointment:</a:t>
            </a:r>
          </a:p>
          <a:p>
            <a:pPr lvl="1"/>
            <a:r>
              <a:rPr lang="en-US" b="1" dirty="0" smtClean="0">
                <a:solidFill>
                  <a:srgbClr val="FFFF00"/>
                </a:solidFill>
              </a:rPr>
              <a:t>Test </a:t>
            </a:r>
            <a:r>
              <a:rPr lang="en-US" b="1" dirty="0">
                <a:solidFill>
                  <a:srgbClr val="FFFF00"/>
                </a:solidFill>
              </a:rPr>
              <a:t>results &amp; </a:t>
            </a:r>
            <a:r>
              <a:rPr lang="en-US" b="1" dirty="0" smtClean="0">
                <a:solidFill>
                  <a:srgbClr val="FFFF00"/>
                </a:solidFill>
              </a:rPr>
              <a:t>counseling</a:t>
            </a:r>
            <a:endParaRPr lang="en-US" b="1" dirty="0" smtClean="0">
              <a:solidFill>
                <a:srgbClr val="FF0000"/>
              </a:solidFill>
            </a:endParaRPr>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17</a:t>
            </a:fld>
            <a:endParaRPr lang="en-US"/>
          </a:p>
        </p:txBody>
      </p:sp>
    </p:spTree>
    <p:extLst>
      <p:ext uri="{BB962C8B-B14F-4D97-AF65-F5344CB8AC3E}">
        <p14:creationId xmlns:p14="http://schemas.microsoft.com/office/powerpoint/2010/main" val="101761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V="1">
            <a:off x="3562758" y="4668224"/>
            <a:ext cx="379368" cy="346405"/>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55" y="140111"/>
            <a:ext cx="8888889" cy="6577778"/>
          </a:xfrm>
          <a:prstGeom prst="rect">
            <a:avLst/>
          </a:prstGeom>
        </p:spPr>
      </p:pic>
      <p:cxnSp>
        <p:nvCxnSpPr>
          <p:cNvPr id="4" name="Straight Arrow Connector 3"/>
          <p:cNvCxnSpPr/>
          <p:nvPr/>
        </p:nvCxnSpPr>
        <p:spPr>
          <a:xfrm flipV="1">
            <a:off x="2971800" y="4572000"/>
            <a:ext cx="970326" cy="44262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56946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Constructing a Family Tree</a:t>
            </a:r>
            <a:endParaRPr lang="en-US" dirty="0"/>
          </a:p>
        </p:txBody>
      </p:sp>
      <p:sp>
        <p:nvSpPr>
          <p:cNvPr id="3" name="Content Placeholder 2"/>
          <p:cNvSpPr>
            <a:spLocks noGrp="1"/>
          </p:cNvSpPr>
          <p:nvPr>
            <p:ph idx="1"/>
          </p:nvPr>
        </p:nvSpPr>
        <p:spPr/>
        <p:txBody>
          <a:bodyPr/>
          <a:lstStyle/>
          <a:p>
            <a:r>
              <a:rPr lang="en-US" dirty="0" smtClean="0"/>
              <a:t>“I don’t know what he died of.” </a:t>
            </a:r>
          </a:p>
          <a:p>
            <a:r>
              <a:rPr lang="en-US" dirty="0" smtClean="0"/>
              <a:t>“I know it was cancer, but I don’t know what kind.”</a:t>
            </a:r>
          </a:p>
          <a:p>
            <a:r>
              <a:rPr lang="en-US" dirty="0"/>
              <a:t>“I don’t know how old she was when she was diagnosed.” </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19</a:t>
            </a:fld>
            <a:endParaRPr lang="en-US"/>
          </a:p>
        </p:txBody>
      </p:sp>
    </p:spTree>
    <p:extLst>
      <p:ext uri="{BB962C8B-B14F-4D97-AF65-F5344CB8AC3E}">
        <p14:creationId xmlns:p14="http://schemas.microsoft.com/office/powerpoint/2010/main" val="21414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What will you learn?</a:t>
            </a:r>
          </a:p>
        </p:txBody>
      </p:sp>
      <p:sp>
        <p:nvSpPr>
          <p:cNvPr id="5123" name="Content Placeholder 2"/>
          <p:cNvSpPr>
            <a:spLocks noGrp="1"/>
          </p:cNvSpPr>
          <p:nvPr>
            <p:ph idx="1"/>
          </p:nvPr>
        </p:nvSpPr>
        <p:spPr>
          <a:xfrm>
            <a:off x="457200" y="1676400"/>
            <a:ext cx="8229600" cy="4525963"/>
          </a:xfrm>
        </p:spPr>
        <p:txBody>
          <a:bodyPr>
            <a:normAutofit/>
          </a:bodyPr>
          <a:lstStyle/>
          <a:p>
            <a:pPr marL="0" indent="0">
              <a:spcAft>
                <a:spcPts val="600"/>
              </a:spcAft>
              <a:buNone/>
            </a:pPr>
            <a:r>
              <a:rPr lang="en-US" dirty="0" smtClean="0"/>
              <a:t>At the end of this presentation, you’ll have a clear understanding of:</a:t>
            </a:r>
          </a:p>
          <a:p>
            <a:pPr>
              <a:spcAft>
                <a:spcPts val="600"/>
              </a:spcAft>
            </a:pPr>
            <a:r>
              <a:rPr lang="en-US" dirty="0" smtClean="0"/>
              <a:t>Basic concepts in </a:t>
            </a:r>
            <a:r>
              <a:rPr lang="en-US" dirty="0" smtClean="0">
                <a:effectLst/>
              </a:rPr>
              <a:t>genetics</a:t>
            </a:r>
          </a:p>
          <a:p>
            <a:pPr>
              <a:spcAft>
                <a:spcPts val="600"/>
              </a:spcAft>
            </a:pPr>
            <a:r>
              <a:rPr lang="en-US" dirty="0" smtClean="0"/>
              <a:t>The value </a:t>
            </a:r>
            <a:r>
              <a:rPr lang="en-US" dirty="0" smtClean="0">
                <a:effectLst/>
              </a:rPr>
              <a:t>of genetic testing</a:t>
            </a:r>
          </a:p>
          <a:p>
            <a:pPr>
              <a:spcAft>
                <a:spcPts val="600"/>
              </a:spcAft>
            </a:pPr>
            <a:r>
              <a:rPr lang="en-US" dirty="0" smtClean="0">
                <a:effectLst/>
              </a:rPr>
              <a:t>The work of a genetic counselor</a:t>
            </a:r>
          </a:p>
          <a:p>
            <a:pPr>
              <a:spcAft>
                <a:spcPts val="600"/>
              </a:spcAft>
            </a:pPr>
            <a:r>
              <a:rPr lang="en-US" dirty="0" smtClean="0">
                <a:effectLst/>
              </a:rPr>
              <a:t>What to expect in a cancer genetic counseling session </a:t>
            </a:r>
            <a:endParaRPr lang="en-US" dirty="0" smtClean="0"/>
          </a:p>
          <a:p>
            <a:endParaRPr lang="en-US" dirty="0" smtClean="0"/>
          </a:p>
        </p:txBody>
      </p:sp>
      <p:sp>
        <p:nvSpPr>
          <p:cNvPr id="4" name="Date Placeholder 3"/>
          <p:cNvSpPr>
            <a:spLocks noGrp="1"/>
          </p:cNvSpPr>
          <p:nvPr>
            <p:ph type="dt" sz="quarter" idx="10"/>
          </p:nvPr>
        </p:nvSpPr>
        <p:spPr/>
        <p:txBody>
          <a:bodyPr/>
          <a:lstStyle/>
          <a:p>
            <a:pPr>
              <a:defRPr/>
            </a:pPr>
            <a:r>
              <a:rPr lang="en-US" smtClean="0"/>
              <a:t>March 2016</a:t>
            </a:r>
            <a:endParaRPr lang="en-US"/>
          </a:p>
        </p:txBody>
      </p:sp>
      <p:sp>
        <p:nvSpPr>
          <p:cNvPr id="5" name="Footer Placeholder 4"/>
          <p:cNvSpPr>
            <a:spLocks noGrp="1"/>
          </p:cNvSpPr>
          <p:nvPr>
            <p:ph type="ftr" sz="quarter" idx="11"/>
          </p:nvPr>
        </p:nvSpPr>
        <p:spPr/>
        <p:txBody>
          <a:bodyPr/>
          <a:lstStyle/>
          <a:p>
            <a:pPr>
              <a:defRPr/>
            </a:pPr>
            <a:r>
              <a:rPr lang="en-US" smtClean="0"/>
              <a:t>Interpreting in Cancer Genetics</a:t>
            </a:r>
            <a:endParaRPr lang="en-US"/>
          </a:p>
        </p:txBody>
      </p:sp>
      <p:sp>
        <p:nvSpPr>
          <p:cNvPr id="6" name="Slide Number Placeholder 5"/>
          <p:cNvSpPr>
            <a:spLocks noGrp="1"/>
          </p:cNvSpPr>
          <p:nvPr>
            <p:ph type="sldNum" sz="quarter" idx="12"/>
          </p:nvPr>
        </p:nvSpPr>
        <p:spPr/>
        <p:txBody>
          <a:bodyPr/>
          <a:lstStyle/>
          <a:p>
            <a:pPr>
              <a:defRPr/>
            </a:pPr>
            <a:fld id="{938BF13F-6BA0-4A8E-9244-F2CF68CB78E2}" type="slidenum">
              <a:rPr lang="en-US"/>
              <a:pPr>
                <a:defRPr/>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What is Genetic Testing?</a:t>
            </a:r>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dirty="0" smtClean="0"/>
              <a:t>Interpreting in Cancer Genetics</a:t>
            </a:r>
            <a:endParaRPr lang="en-US" dirty="0"/>
          </a:p>
        </p:txBody>
      </p:sp>
      <p:sp>
        <p:nvSpPr>
          <p:cNvPr id="6" name="Slide Number Placeholder 5"/>
          <p:cNvSpPr>
            <a:spLocks noGrp="1"/>
          </p:cNvSpPr>
          <p:nvPr>
            <p:ph type="sldNum" sz="quarter" idx="12"/>
          </p:nvPr>
        </p:nvSpPr>
        <p:spPr/>
        <p:txBody>
          <a:bodyPr/>
          <a:lstStyle/>
          <a:p>
            <a:fld id="{12133A43-8DEB-438A-A23C-93056FC04C12}" type="slidenum">
              <a:rPr lang="en-US" smtClean="0"/>
              <a:pPr/>
              <a:t>20</a:t>
            </a:fld>
            <a:endParaRPr lang="en-US"/>
          </a:p>
        </p:txBody>
      </p:sp>
      <p:sp>
        <p:nvSpPr>
          <p:cNvPr id="7" name="TextBox 6"/>
          <p:cNvSpPr txBox="1"/>
          <p:nvPr/>
        </p:nvSpPr>
        <p:spPr>
          <a:xfrm>
            <a:off x="533400" y="1295400"/>
            <a:ext cx="8229600" cy="1569660"/>
          </a:xfrm>
          <a:prstGeom prst="rect">
            <a:avLst/>
          </a:prstGeom>
          <a:noFill/>
        </p:spPr>
        <p:txBody>
          <a:bodyPr wrap="square" rtlCol="0">
            <a:spAutoFit/>
          </a:bodyPr>
          <a:lstStyle/>
          <a:p>
            <a:r>
              <a:rPr lang="en-US" sz="3200" dirty="0" smtClean="0"/>
              <a:t>From a blood or </a:t>
            </a:r>
            <a:r>
              <a:rPr lang="en-US" sz="3200" dirty="0" smtClean="0">
                <a:effectLst/>
              </a:rPr>
              <a:t>saliva</a:t>
            </a:r>
            <a:r>
              <a:rPr lang="en-US" sz="3200" dirty="0" smtClean="0"/>
              <a:t> sample, the laboratory looks at a patient’s actual genetic structure. </a:t>
            </a:r>
            <a:br>
              <a:rPr lang="en-US" sz="3200" dirty="0" smtClean="0"/>
            </a:br>
            <a:endParaRPr lang="en-US" sz="3200" dirty="0"/>
          </a:p>
        </p:txBody>
      </p:sp>
      <p:pic>
        <p:nvPicPr>
          <p:cNvPr id="1026" name="Picture 2" descr="http://www.tokeofthetown.com/blood-dr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50" y="2743200"/>
            <a:ext cx="1614424"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ienceprogress.org/wp-content/uploads/2008/10/spit_5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396" y="4419600"/>
            <a:ext cx="2814638"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78697" y="2878796"/>
            <a:ext cx="4448144" cy="2246769"/>
          </a:xfrm>
          <a:prstGeom prst="rect">
            <a:avLst/>
          </a:prstGeom>
          <a:noFill/>
        </p:spPr>
        <p:txBody>
          <a:bodyPr wrap="square" rtlCol="0">
            <a:spAutoFit/>
          </a:bodyPr>
          <a:lstStyle/>
          <a:p>
            <a:pPr algn="ctr"/>
            <a:r>
              <a:rPr lang="en-US" sz="3200" dirty="0" smtClean="0">
                <a:solidFill>
                  <a:srgbClr val="FFFF00"/>
                </a:solidFill>
              </a:rPr>
              <a:t>IDENTIFIES </a:t>
            </a:r>
          </a:p>
          <a:p>
            <a:pPr algn="ctr"/>
            <a:r>
              <a:rPr lang="en-US" sz="4000" dirty="0" smtClean="0">
                <a:solidFill>
                  <a:srgbClr val="FFFF00"/>
                </a:solidFill>
              </a:rPr>
              <a:t>CANCER</a:t>
            </a:r>
            <a:r>
              <a:rPr lang="en-US" sz="4000" dirty="0" smtClean="0"/>
              <a:t> </a:t>
            </a:r>
            <a:r>
              <a:rPr lang="en-US" sz="4000" u="sng" dirty="0">
                <a:solidFill>
                  <a:srgbClr val="FFFF00"/>
                </a:solidFill>
              </a:rPr>
              <a:t>RISK</a:t>
            </a:r>
            <a:r>
              <a:rPr lang="en-US" sz="4000" dirty="0">
                <a:solidFill>
                  <a:srgbClr val="FFFF00"/>
                </a:solidFill>
              </a:rPr>
              <a:t> – </a:t>
            </a:r>
            <a:r>
              <a:rPr lang="en-US" sz="4000" dirty="0" smtClean="0"/>
              <a:t/>
            </a:r>
            <a:br>
              <a:rPr lang="en-US" sz="4000" dirty="0" smtClean="0"/>
            </a:br>
            <a:r>
              <a:rPr lang="en-US" sz="4000" dirty="0" smtClean="0">
                <a:solidFill>
                  <a:srgbClr val="FFFF00"/>
                </a:solidFill>
              </a:rPr>
              <a:t>NOT CANCER </a:t>
            </a:r>
            <a:endParaRPr lang="en-US" sz="2800" dirty="0"/>
          </a:p>
          <a:p>
            <a:pPr marL="285750" indent="-285750" algn="ctr">
              <a:buFont typeface="Arial" panose="020B0604020202020204" pitchFamily="34" charset="0"/>
              <a:buChar char="•"/>
            </a:pPr>
            <a:endParaRPr lang="en-US" sz="2800" dirty="0"/>
          </a:p>
        </p:txBody>
      </p:sp>
    </p:spTree>
    <p:extLst>
      <p:ext uri="{BB962C8B-B14F-4D97-AF65-F5344CB8AC3E}">
        <p14:creationId xmlns:p14="http://schemas.microsoft.com/office/powerpoint/2010/main" val="174003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01000" cy="914400"/>
          </a:xfrm>
        </p:spPr>
        <p:txBody>
          <a:bodyPr>
            <a:normAutofit/>
          </a:bodyPr>
          <a:lstStyle/>
          <a:p>
            <a:r>
              <a:rPr lang="en-US" sz="4400" dirty="0" smtClean="0">
                <a:effectLst/>
              </a:rPr>
              <a:t>Genetic Testing </a:t>
            </a:r>
            <a:endParaRPr lang="en-US" sz="4400" dirty="0">
              <a:effectLst/>
            </a:endParaRPr>
          </a:p>
        </p:txBody>
      </p:sp>
      <p:sp>
        <p:nvSpPr>
          <p:cNvPr id="3" name="Date Placeholder 2"/>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21</a:t>
            </a:fld>
            <a:endParaRPr lang="en-US"/>
          </a:p>
        </p:txBody>
      </p:sp>
      <p:sp>
        <p:nvSpPr>
          <p:cNvPr id="7" name="Content Placeholder 6"/>
          <p:cNvSpPr>
            <a:spLocks noGrp="1"/>
          </p:cNvSpPr>
          <p:nvPr>
            <p:ph idx="1"/>
          </p:nvPr>
        </p:nvSpPr>
        <p:spPr/>
        <p:txBody>
          <a:bodyPr/>
          <a:lstStyle/>
          <a:p>
            <a:r>
              <a:rPr lang="en-US" dirty="0" smtClean="0"/>
              <a:t>Looks at multiple genes in one test (a select “panel” of genes, </a:t>
            </a:r>
            <a:r>
              <a:rPr lang="en-US" dirty="0" smtClean="0">
                <a:solidFill>
                  <a:srgbClr val="FFFF00"/>
                </a:solidFill>
              </a:rPr>
              <a:t>also known as multi-gene testing</a:t>
            </a:r>
            <a:r>
              <a:rPr lang="en-US" dirty="0" smtClean="0"/>
              <a:t>)</a:t>
            </a:r>
          </a:p>
          <a:p>
            <a:r>
              <a:rPr lang="en-US" dirty="0" smtClean="0"/>
              <a:t>May get information about risk of several different cancers</a:t>
            </a:r>
          </a:p>
          <a:p>
            <a:r>
              <a:rPr lang="en-US" dirty="0" smtClean="0">
                <a:effectLst/>
              </a:rPr>
              <a:t>Each gene </a:t>
            </a:r>
            <a:r>
              <a:rPr lang="en-US" dirty="0" smtClean="0"/>
              <a:t>has a name made up of letters and numbers, like BRCA1, PALB2, CDH1</a:t>
            </a:r>
          </a:p>
          <a:p>
            <a:r>
              <a:rPr lang="en-US" dirty="0" smtClean="0"/>
              <a:t>No single test yet for all </a:t>
            </a:r>
            <a:r>
              <a:rPr lang="en-US" dirty="0"/>
              <a:t>c</a:t>
            </a:r>
            <a:r>
              <a:rPr lang="en-US" dirty="0" smtClean="0"/>
              <a:t>ancer risk</a:t>
            </a:r>
            <a:endParaRPr lang="en-US" dirty="0"/>
          </a:p>
        </p:txBody>
      </p:sp>
    </p:spTree>
    <p:extLst>
      <p:ext uri="{BB962C8B-B14F-4D97-AF65-F5344CB8AC3E}">
        <p14:creationId xmlns:p14="http://schemas.microsoft.com/office/powerpoint/2010/main" val="232635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Why do Genetic Testing?</a:t>
            </a:r>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22</a:t>
            </a:fld>
            <a:endParaRPr lang="en-US"/>
          </a:p>
        </p:txBody>
      </p:sp>
      <p:graphicFrame>
        <p:nvGraphicFramePr>
          <p:cNvPr id="9" name="Diagram 8"/>
          <p:cNvGraphicFramePr/>
          <p:nvPr>
            <p:extLst>
              <p:ext uri="{D42A27DB-BD31-4B8C-83A1-F6EECF244321}">
                <p14:modId xmlns:p14="http://schemas.microsoft.com/office/powerpoint/2010/main" val="2538856665"/>
              </p:ext>
            </p:extLst>
          </p:nvPr>
        </p:nvGraphicFramePr>
        <p:xfrm>
          <a:off x="838200" y="1219200"/>
          <a:ext cx="7772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241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76600" y="3124200"/>
            <a:ext cx="3200400" cy="4428597"/>
          </a:xfrm>
          <a:prstGeom prst="rect">
            <a:avLst/>
          </a:prstGeom>
        </p:spPr>
      </p:pic>
      <p:sp>
        <p:nvSpPr>
          <p:cNvPr id="2" name="Title 1"/>
          <p:cNvSpPr>
            <a:spLocks noGrp="1"/>
          </p:cNvSpPr>
          <p:nvPr>
            <p:ph type="title"/>
          </p:nvPr>
        </p:nvSpPr>
        <p:spPr/>
        <p:txBody>
          <a:bodyPr/>
          <a:lstStyle/>
          <a:p>
            <a:r>
              <a:rPr lang="en-US" dirty="0" smtClean="0"/>
              <a:t>Why are some people </a:t>
            </a:r>
            <a:r>
              <a:rPr lang="en-US" dirty="0"/>
              <a:t>h</a:t>
            </a:r>
            <a:r>
              <a:rPr lang="en-US" dirty="0" smtClean="0"/>
              <a:t>esitant?</a:t>
            </a:r>
            <a:endParaRPr lang="en-US" dirty="0"/>
          </a:p>
        </p:txBody>
      </p:sp>
      <p:sp>
        <p:nvSpPr>
          <p:cNvPr id="4" name="Date Placeholder 3"/>
          <p:cNvSpPr>
            <a:spLocks noGrp="1"/>
          </p:cNvSpPr>
          <p:nvPr>
            <p:ph type="dt" sz="half" idx="10"/>
          </p:nvPr>
        </p:nvSpPr>
        <p:spPr/>
        <p:txBody>
          <a:bodyPr/>
          <a:lstStyle/>
          <a:p>
            <a:r>
              <a:rPr lang="en-US" smtClean="0"/>
              <a:t>March 2016</a:t>
            </a:r>
            <a:endParaRPr lang="en-US" dirty="0"/>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23</a:t>
            </a:fld>
            <a:endParaRPr lang="en-US"/>
          </a:p>
        </p:txBody>
      </p:sp>
      <p:sp>
        <p:nvSpPr>
          <p:cNvPr id="8" name="Cloud Callout 7"/>
          <p:cNvSpPr/>
          <p:nvPr/>
        </p:nvSpPr>
        <p:spPr>
          <a:xfrm>
            <a:off x="404949" y="3200398"/>
            <a:ext cx="2209800" cy="1411877"/>
          </a:xfrm>
          <a:prstGeom prst="cloudCallout">
            <a:avLst>
              <a:gd name="adj1" fmla="val 68580"/>
              <a:gd name="adj2" fmla="val 1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 will just make me worry.</a:t>
            </a:r>
            <a:endParaRPr lang="en-US" dirty="0"/>
          </a:p>
        </p:txBody>
      </p:sp>
      <p:sp>
        <p:nvSpPr>
          <p:cNvPr id="9" name="Rounded Rectangular Callout 8"/>
          <p:cNvSpPr/>
          <p:nvPr/>
        </p:nvSpPr>
        <p:spPr>
          <a:xfrm>
            <a:off x="3981994" y="1447800"/>
            <a:ext cx="3124200" cy="1295400"/>
          </a:xfrm>
          <a:prstGeom prst="wedgeRoundRectCallout">
            <a:avLst>
              <a:gd name="adj1" fmla="val 5926"/>
              <a:gd name="adj2" fmla="val 1320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would shame my parents to think that it is their fault that I got cancer.” </a:t>
            </a:r>
          </a:p>
        </p:txBody>
      </p:sp>
      <p:sp>
        <p:nvSpPr>
          <p:cNvPr id="7" name="Oval Callout 6"/>
          <p:cNvSpPr/>
          <p:nvPr/>
        </p:nvSpPr>
        <p:spPr>
          <a:xfrm>
            <a:off x="7121434" y="2307771"/>
            <a:ext cx="1641566" cy="1524000"/>
          </a:xfrm>
          <a:prstGeom prst="wedgeEllipseCallout">
            <a:avLst>
              <a:gd name="adj1" fmla="val -101872"/>
              <a:gd name="adj2" fmla="val 539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difference would it make?” </a:t>
            </a:r>
          </a:p>
        </p:txBody>
      </p:sp>
      <p:sp>
        <p:nvSpPr>
          <p:cNvPr id="10" name="Rectangular Callout 9"/>
          <p:cNvSpPr/>
          <p:nvPr/>
        </p:nvSpPr>
        <p:spPr>
          <a:xfrm>
            <a:off x="396240" y="1981200"/>
            <a:ext cx="3048000" cy="914400"/>
          </a:xfrm>
          <a:prstGeom prst="wedgeRectCallout">
            <a:avLst>
              <a:gd name="adj1" fmla="val 65739"/>
              <a:gd name="adj2" fmla="val 1439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my family finds out I have a genetic mutation, they’ll </a:t>
            </a:r>
            <a:br>
              <a:rPr lang="en-US" dirty="0" smtClean="0"/>
            </a:br>
            <a:r>
              <a:rPr lang="en-US" dirty="0" smtClean="0"/>
              <a:t>treat me differently.”</a:t>
            </a:r>
            <a:endParaRPr lang="en-US" dirty="0"/>
          </a:p>
        </p:txBody>
      </p:sp>
    </p:spTree>
    <p:extLst>
      <p:ext uri="{BB962C8B-B14F-4D97-AF65-F5344CB8AC3E}">
        <p14:creationId xmlns:p14="http://schemas.microsoft.com/office/powerpoint/2010/main" val="8770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Questions</a:t>
            </a:r>
            <a:endParaRPr lang="en-US" dirty="0"/>
          </a:p>
        </p:txBody>
      </p:sp>
      <p:sp>
        <p:nvSpPr>
          <p:cNvPr id="3" name="Content Placeholder 2"/>
          <p:cNvSpPr>
            <a:spLocks noGrp="1"/>
          </p:cNvSpPr>
          <p:nvPr>
            <p:ph idx="1"/>
          </p:nvPr>
        </p:nvSpPr>
        <p:spPr/>
        <p:txBody>
          <a:bodyPr>
            <a:normAutofit/>
          </a:bodyPr>
          <a:lstStyle/>
          <a:p>
            <a:r>
              <a:rPr lang="en-US" dirty="0" smtClean="0"/>
              <a:t>What genetic counselors do?</a:t>
            </a:r>
          </a:p>
          <a:p>
            <a:r>
              <a:rPr lang="en-US" dirty="0" smtClean="0"/>
              <a:t>What is genetic testing?</a:t>
            </a:r>
          </a:p>
          <a:p>
            <a:r>
              <a:rPr lang="en-US" dirty="0" smtClean="0"/>
              <a:t>What is panel testing?</a:t>
            </a:r>
          </a:p>
          <a:p>
            <a:r>
              <a:rPr lang="en-US" dirty="0" smtClean="0"/>
              <a:t>Why would someone want to do </a:t>
            </a:r>
            <a:r>
              <a:rPr lang="en-US" dirty="0"/>
              <a:t>g</a:t>
            </a:r>
            <a:r>
              <a:rPr lang="en-US" dirty="0" smtClean="0"/>
              <a:t>enetic testing?</a:t>
            </a:r>
          </a:p>
          <a:p>
            <a:r>
              <a:rPr lang="en-US" dirty="0" smtClean="0"/>
              <a:t>And why might someone NOT want to do genetic testing? </a:t>
            </a:r>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24</a:t>
            </a:fld>
            <a:endParaRPr lang="en-US"/>
          </a:p>
        </p:txBody>
      </p:sp>
      <p:pic>
        <p:nvPicPr>
          <p:cNvPr id="7" name="Content Placeholder 10" descr="questionmark.jpg"/>
          <p:cNvPicPr>
            <a:picLocks noChangeAspect="1"/>
          </p:cNvPicPr>
          <p:nvPr/>
        </p:nvPicPr>
        <p:blipFill>
          <a:blip r:embed="rId3" cstate="print">
            <a:extLst>
              <a:ext uri="{28A0092B-C50C-407E-A947-70E740481C1C}">
                <a14:useLocalDpi xmlns:a14="http://schemas.microsoft.com/office/drawing/2010/main" val="0"/>
              </a:ext>
            </a:extLst>
          </a:blip>
          <a:srcRect l="-85016" r="-85016"/>
          <a:stretch>
            <a:fillRect/>
          </a:stretch>
        </p:blipFill>
        <p:spPr>
          <a:xfrm>
            <a:off x="0" y="381000"/>
            <a:ext cx="1801217" cy="990600"/>
          </a:xfrm>
          <a:prstGeom prst="rect">
            <a:avLst/>
          </a:prstGeom>
        </p:spPr>
      </p:pic>
      <p:pic>
        <p:nvPicPr>
          <p:cNvPr id="8" name="Content Placeholder 10" descr="questionmark.jpg"/>
          <p:cNvPicPr>
            <a:picLocks noChangeAspect="1"/>
          </p:cNvPicPr>
          <p:nvPr/>
        </p:nvPicPr>
        <p:blipFill>
          <a:blip r:embed="rId3" cstate="print">
            <a:extLst>
              <a:ext uri="{28A0092B-C50C-407E-A947-70E740481C1C}">
                <a14:useLocalDpi xmlns:a14="http://schemas.microsoft.com/office/drawing/2010/main" val="0"/>
              </a:ext>
            </a:extLst>
          </a:blip>
          <a:srcRect l="-85016" r="-85016"/>
          <a:stretch>
            <a:fillRect/>
          </a:stretch>
        </p:blipFill>
        <p:spPr>
          <a:xfrm>
            <a:off x="7286236" y="495300"/>
            <a:ext cx="1801217" cy="990600"/>
          </a:xfrm>
          <a:prstGeom prst="rect">
            <a:avLst/>
          </a:prstGeom>
        </p:spPr>
      </p:pic>
    </p:spTree>
    <p:extLst>
      <p:ext uri="{BB962C8B-B14F-4D97-AF65-F5344CB8AC3E}">
        <p14:creationId xmlns:p14="http://schemas.microsoft.com/office/powerpoint/2010/main" val="117123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Why does genetic testing require informed </a:t>
            </a:r>
            <a:r>
              <a:rPr lang="en-US" dirty="0"/>
              <a:t>c</a:t>
            </a:r>
            <a:r>
              <a:rPr lang="en-US" dirty="0" smtClean="0"/>
              <a:t>onsent?</a:t>
            </a:r>
            <a:endParaRPr lang="en-US" dirty="0"/>
          </a:p>
        </p:txBody>
      </p:sp>
      <p:sp>
        <p:nvSpPr>
          <p:cNvPr id="3" name="Content Placeholder 2"/>
          <p:cNvSpPr>
            <a:spLocks noGrp="1"/>
          </p:cNvSpPr>
          <p:nvPr>
            <p:ph idx="1"/>
          </p:nvPr>
        </p:nvSpPr>
        <p:spPr>
          <a:xfrm>
            <a:off x="457200" y="2362200"/>
            <a:ext cx="8229600" cy="3763963"/>
          </a:xfrm>
        </p:spPr>
        <p:txBody>
          <a:bodyPr/>
          <a:lstStyle/>
          <a:p>
            <a:pPr marL="0" indent="0" algn="ctr">
              <a:buNone/>
            </a:pPr>
            <a:r>
              <a:rPr lang="en-US" dirty="0" smtClean="0"/>
              <a:t>GT is not research, but consent is required just as it would be for other procedures. </a:t>
            </a:r>
            <a:br>
              <a:rPr lang="en-US" dirty="0" smtClean="0"/>
            </a:br>
            <a:endParaRPr lang="en-US" dirty="0" smtClean="0"/>
          </a:p>
          <a:p>
            <a:pPr marL="0" indent="0" algn="ctr">
              <a:buNone/>
            </a:pPr>
            <a:r>
              <a:rPr lang="en-US" dirty="0" smtClean="0"/>
              <a:t>GT may cause anxiety, the results may impact family dynamics, positive results may cause sense of guilt.</a:t>
            </a:r>
          </a:p>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25</a:t>
            </a:fld>
            <a:endParaRPr lang="en-US"/>
          </a:p>
        </p:txBody>
      </p:sp>
    </p:spTree>
    <p:extLst>
      <p:ext uri="{BB962C8B-B14F-4D97-AF65-F5344CB8AC3E}">
        <p14:creationId xmlns:p14="http://schemas.microsoft.com/office/powerpoint/2010/main" val="1737153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sz="3600" dirty="0" smtClean="0"/>
              <a:t>“Can you just read this form to the patient?”</a:t>
            </a:r>
            <a:endParaRPr lang="en-US" sz="3600" dirty="0"/>
          </a:p>
        </p:txBody>
      </p:sp>
      <p:sp>
        <p:nvSpPr>
          <p:cNvPr id="3" name="Content Placeholder 2"/>
          <p:cNvSpPr>
            <a:spLocks noGrp="1"/>
          </p:cNvSpPr>
          <p:nvPr>
            <p:ph idx="1"/>
          </p:nvPr>
        </p:nvSpPr>
        <p:spPr>
          <a:xfrm>
            <a:off x="457200" y="1066801"/>
            <a:ext cx="8229600" cy="990600"/>
          </a:xfrm>
        </p:spPr>
        <p:txBody>
          <a:bodyPr>
            <a:normAutofit/>
          </a:bodyPr>
          <a:lstStyle/>
          <a:p>
            <a:pPr marL="0" indent="0" algn="ctr">
              <a:buNone/>
            </a:pPr>
            <a:r>
              <a:rPr lang="en-US" sz="5400" b="1" i="1" u="sng" dirty="0" smtClean="0">
                <a:solidFill>
                  <a:srgbClr val="FFFF00"/>
                </a:solidFill>
              </a:rPr>
              <a:t>NO!</a:t>
            </a:r>
            <a:r>
              <a:rPr lang="en-US" dirty="0" smtClean="0">
                <a:solidFill>
                  <a:srgbClr val="FFFF00"/>
                </a:solidFill>
              </a:rPr>
              <a:t> </a:t>
            </a:r>
          </a:p>
          <a:p>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26</a:t>
            </a:fld>
            <a:endParaRPr lang="en-US" dirty="0"/>
          </a:p>
        </p:txBody>
      </p:sp>
      <p:sp>
        <p:nvSpPr>
          <p:cNvPr id="7" name="TextBox 6"/>
          <p:cNvSpPr txBox="1"/>
          <p:nvPr/>
        </p:nvSpPr>
        <p:spPr>
          <a:xfrm>
            <a:off x="457200" y="2057399"/>
            <a:ext cx="4495800" cy="3954929"/>
          </a:xfrm>
          <a:prstGeom prst="rect">
            <a:avLst/>
          </a:prstGeom>
          <a:noFill/>
        </p:spPr>
        <p:txBody>
          <a:bodyPr wrap="square" rtlCol="0">
            <a:spAutoFit/>
          </a:bodyPr>
          <a:lstStyle/>
          <a:p>
            <a:r>
              <a:rPr lang="en-US" sz="3200" dirty="0" smtClean="0"/>
              <a:t>CALL Model for</a:t>
            </a:r>
            <a:r>
              <a:rPr lang="en-US" sz="4000" dirty="0" smtClean="0"/>
              <a:t> </a:t>
            </a:r>
            <a:r>
              <a:rPr lang="en-US" sz="3200" dirty="0" smtClean="0"/>
              <a:t>Deciding When to Sight Translate</a:t>
            </a:r>
          </a:p>
          <a:p>
            <a:endParaRPr lang="en-US" sz="1100" dirty="0" smtClean="0"/>
          </a:p>
          <a:p>
            <a:r>
              <a:rPr lang="en-US" sz="2800" dirty="0" smtClean="0"/>
              <a:t>Don’t sight translate </a:t>
            </a:r>
            <a:br>
              <a:rPr lang="en-US" sz="2800" dirty="0" smtClean="0"/>
            </a:br>
            <a:r>
              <a:rPr lang="en-US" sz="2800" dirty="0" smtClean="0"/>
              <a:t>a document that is: </a:t>
            </a:r>
          </a:p>
          <a:p>
            <a:pPr lvl="1"/>
            <a:r>
              <a:rPr lang="en-US" sz="2800" b="1" dirty="0" smtClean="0">
                <a:solidFill>
                  <a:srgbClr val="FFFF00"/>
                </a:solidFill>
              </a:rPr>
              <a:t>C</a:t>
            </a:r>
            <a:r>
              <a:rPr lang="en-US" sz="2800" dirty="0" smtClean="0"/>
              <a:t>omplex</a:t>
            </a:r>
          </a:p>
          <a:p>
            <a:pPr lvl="1"/>
            <a:r>
              <a:rPr lang="en-US" sz="2800" b="1" dirty="0" smtClean="0">
                <a:solidFill>
                  <a:srgbClr val="FFFF00"/>
                </a:solidFill>
              </a:rPr>
              <a:t>A</a:t>
            </a:r>
            <a:r>
              <a:rPr lang="en-US" sz="2800" dirty="0" smtClean="0"/>
              <a:t>dvanced</a:t>
            </a:r>
          </a:p>
          <a:p>
            <a:pPr lvl="1"/>
            <a:r>
              <a:rPr lang="en-US" sz="2800" b="1" dirty="0" smtClean="0">
                <a:solidFill>
                  <a:srgbClr val="FFFF00"/>
                </a:solidFill>
              </a:rPr>
              <a:t>L</a:t>
            </a:r>
            <a:r>
              <a:rPr lang="en-US" sz="2800" dirty="0" smtClean="0"/>
              <a:t>egal, or</a:t>
            </a:r>
          </a:p>
          <a:p>
            <a:pPr lvl="1"/>
            <a:r>
              <a:rPr lang="en-US" sz="2800" b="1" dirty="0" smtClean="0">
                <a:solidFill>
                  <a:srgbClr val="FFFF00"/>
                </a:solidFill>
              </a:rPr>
              <a:t>L</a:t>
            </a:r>
            <a:r>
              <a:rPr lang="en-US" sz="2800" dirty="0" smtClean="0"/>
              <a:t>ong</a:t>
            </a:r>
            <a:endParaRPr lang="en-US" sz="2800" dirty="0"/>
          </a:p>
        </p:txBody>
      </p:sp>
      <p:sp>
        <p:nvSpPr>
          <p:cNvPr id="8" name="TextBox 7"/>
          <p:cNvSpPr txBox="1"/>
          <p:nvPr/>
        </p:nvSpPr>
        <p:spPr>
          <a:xfrm>
            <a:off x="5251268" y="2092233"/>
            <a:ext cx="3200400" cy="3400931"/>
          </a:xfrm>
          <a:prstGeom prst="rect">
            <a:avLst/>
          </a:prstGeom>
          <a:noFill/>
        </p:spPr>
        <p:txBody>
          <a:bodyPr wrap="square" rtlCol="0">
            <a:spAutoFit/>
          </a:bodyPr>
          <a:lstStyle/>
          <a:p>
            <a:r>
              <a:rPr lang="en-US" sz="3200" dirty="0" smtClean="0"/>
              <a:t>How to say no politely.</a:t>
            </a:r>
          </a:p>
          <a:p>
            <a:endParaRPr lang="en-US" sz="1100" dirty="0" smtClean="0"/>
          </a:p>
          <a:p>
            <a:pPr marL="514350" indent="-514350">
              <a:buFont typeface="+mj-lt"/>
              <a:buAutoNum type="arabicPeriod"/>
            </a:pPr>
            <a:r>
              <a:rPr lang="en-US" sz="2800" dirty="0" smtClean="0"/>
              <a:t>Recognize the validity of the requestor’s goal.</a:t>
            </a:r>
          </a:p>
          <a:p>
            <a:pPr marL="514350" indent="-514350">
              <a:buFont typeface="+mj-lt"/>
              <a:buAutoNum type="arabicPeriod"/>
            </a:pPr>
            <a:r>
              <a:rPr lang="en-US" sz="2800" dirty="0" smtClean="0"/>
              <a:t>Offer options.</a:t>
            </a:r>
          </a:p>
          <a:p>
            <a:pPr marL="514350" indent="-514350">
              <a:buFont typeface="+mj-lt"/>
              <a:buAutoNum type="arabicPeriod"/>
            </a:pPr>
            <a:r>
              <a:rPr lang="en-US" sz="2800" dirty="0" smtClean="0"/>
              <a:t>Give reasons. </a:t>
            </a:r>
            <a:endParaRPr lang="en-US" sz="2800" dirty="0"/>
          </a:p>
        </p:txBody>
      </p:sp>
      <p:sp>
        <p:nvSpPr>
          <p:cNvPr id="9" name="TextBox 8"/>
          <p:cNvSpPr txBox="1"/>
          <p:nvPr/>
        </p:nvSpPr>
        <p:spPr>
          <a:xfrm>
            <a:off x="4648200" y="5715000"/>
            <a:ext cx="3886200" cy="584775"/>
          </a:xfrm>
          <a:prstGeom prst="rect">
            <a:avLst/>
          </a:prstGeom>
          <a:noFill/>
        </p:spPr>
        <p:txBody>
          <a:bodyPr wrap="square" rtlCol="0">
            <a:spAutoFit/>
          </a:bodyPr>
          <a:lstStyle/>
          <a:p>
            <a:r>
              <a:rPr lang="en-US" sz="1600" dirty="0" smtClean="0"/>
              <a:t>Bancroft, et al. </a:t>
            </a:r>
            <a:r>
              <a:rPr lang="en-US" sz="1600" i="1" dirty="0" smtClean="0"/>
              <a:t>The Community Interpreter International, </a:t>
            </a:r>
            <a:r>
              <a:rPr lang="en-US" sz="1600" dirty="0" smtClean="0"/>
              <a:t>2015</a:t>
            </a:r>
            <a:endParaRPr lang="en-US" sz="1600" dirty="0"/>
          </a:p>
        </p:txBody>
      </p:sp>
    </p:spTree>
    <p:extLst>
      <p:ext uri="{BB962C8B-B14F-4D97-AF65-F5344CB8AC3E}">
        <p14:creationId xmlns:p14="http://schemas.microsoft.com/office/powerpoint/2010/main" val="279206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Genetic Test Results</a:t>
            </a:r>
            <a:endParaRPr lang="en-US" dirty="0"/>
          </a:p>
        </p:txBody>
      </p:sp>
      <p:sp>
        <p:nvSpPr>
          <p:cNvPr id="10" name="Content Placeholder 9"/>
          <p:cNvSpPr>
            <a:spLocks noGrp="1"/>
          </p:cNvSpPr>
          <p:nvPr>
            <p:ph idx="1"/>
          </p:nvPr>
        </p:nvSpPr>
        <p:spPr>
          <a:xfrm>
            <a:off x="457200" y="1371600"/>
            <a:ext cx="8229600" cy="4754563"/>
          </a:xfrm>
        </p:spPr>
        <p:txBody>
          <a:bodyPr>
            <a:normAutofit/>
          </a:bodyPr>
          <a:lstStyle/>
          <a:p>
            <a:r>
              <a:rPr lang="en-US" b="1" dirty="0" smtClean="0">
                <a:solidFill>
                  <a:srgbClr val="FFFF00"/>
                </a:solidFill>
                <a:effectLst/>
              </a:rPr>
              <a:t>Positive</a:t>
            </a:r>
            <a:r>
              <a:rPr lang="en-US" dirty="0" smtClean="0">
                <a:solidFill>
                  <a:srgbClr val="FFFF00"/>
                </a:solidFill>
                <a:effectLst/>
              </a:rPr>
              <a:t> –</a:t>
            </a:r>
            <a:r>
              <a:rPr lang="en-US" dirty="0" smtClean="0">
                <a:solidFill>
                  <a:srgbClr val="F79646"/>
                </a:solidFill>
                <a:effectLst/>
              </a:rPr>
              <a:t> </a:t>
            </a:r>
            <a:r>
              <a:rPr lang="en-US" dirty="0" smtClean="0">
                <a:effectLst/>
              </a:rPr>
              <a:t>a deleterious mutation is found; the mutation causes an increased risk of certain cancers</a:t>
            </a:r>
          </a:p>
          <a:p>
            <a:r>
              <a:rPr lang="en-US" b="1" dirty="0" smtClean="0">
                <a:solidFill>
                  <a:srgbClr val="FFFF00"/>
                </a:solidFill>
                <a:effectLst/>
              </a:rPr>
              <a:t>Negative </a:t>
            </a:r>
            <a:r>
              <a:rPr lang="en-US" dirty="0" smtClean="0">
                <a:solidFill>
                  <a:srgbClr val="FFFF00"/>
                </a:solidFill>
                <a:effectLst/>
              </a:rPr>
              <a:t>–</a:t>
            </a:r>
            <a:r>
              <a:rPr lang="en-US" dirty="0" smtClean="0">
                <a:solidFill>
                  <a:srgbClr val="F79646"/>
                </a:solidFill>
                <a:effectLst/>
              </a:rPr>
              <a:t> </a:t>
            </a:r>
            <a:r>
              <a:rPr lang="en-US" dirty="0" smtClean="0">
                <a:effectLst/>
              </a:rPr>
              <a:t>no mutation is found in any of the genes tested</a:t>
            </a:r>
            <a:endParaRPr lang="en-US" dirty="0" smtClean="0">
              <a:solidFill>
                <a:srgbClr val="F79646"/>
              </a:solidFill>
              <a:effectLst/>
            </a:endParaRPr>
          </a:p>
          <a:p>
            <a:r>
              <a:rPr lang="en-US" b="1" dirty="0" smtClean="0">
                <a:solidFill>
                  <a:srgbClr val="FFFF00"/>
                </a:solidFill>
                <a:effectLst/>
              </a:rPr>
              <a:t>Variant of Uncertain Significance (VUS) </a:t>
            </a:r>
            <a:r>
              <a:rPr lang="en-US" dirty="0" smtClean="0">
                <a:solidFill>
                  <a:srgbClr val="FFFF00"/>
                </a:solidFill>
                <a:effectLst/>
              </a:rPr>
              <a:t>– </a:t>
            </a:r>
            <a:r>
              <a:rPr lang="en-US" dirty="0" smtClean="0">
                <a:effectLst/>
              </a:rPr>
              <a:t>a mutation was found, but scientists don’t </a:t>
            </a:r>
            <a:r>
              <a:rPr lang="en-US" dirty="0" smtClean="0"/>
              <a:t>know yet whether it causes harm or is benign.</a:t>
            </a:r>
            <a:endParaRPr lang="en-US" dirty="0"/>
          </a:p>
        </p:txBody>
      </p:sp>
      <p:sp>
        <p:nvSpPr>
          <p:cNvPr id="7" name="Date Placeholder 6"/>
          <p:cNvSpPr>
            <a:spLocks noGrp="1"/>
          </p:cNvSpPr>
          <p:nvPr>
            <p:ph type="dt" sz="half" idx="10"/>
          </p:nvPr>
        </p:nvSpPr>
        <p:spPr/>
        <p:txBody>
          <a:bodyPr/>
          <a:lstStyle/>
          <a:p>
            <a:r>
              <a:rPr lang="en-US" smtClean="0"/>
              <a:t>March 2016</a:t>
            </a:r>
            <a:endParaRPr lang="en-US"/>
          </a:p>
        </p:txBody>
      </p:sp>
      <p:sp>
        <p:nvSpPr>
          <p:cNvPr id="8" name="Footer Placeholder 7"/>
          <p:cNvSpPr>
            <a:spLocks noGrp="1"/>
          </p:cNvSpPr>
          <p:nvPr>
            <p:ph type="ftr" sz="quarter" idx="11"/>
          </p:nvPr>
        </p:nvSpPr>
        <p:spPr/>
        <p:txBody>
          <a:bodyPr/>
          <a:lstStyle/>
          <a:p>
            <a:r>
              <a:rPr lang="en-US" dirty="0" smtClean="0"/>
              <a:t>Interpreting in Cancer Genetics</a:t>
            </a:r>
            <a:endParaRPr lang="en-US" dirty="0"/>
          </a:p>
        </p:txBody>
      </p:sp>
      <p:sp>
        <p:nvSpPr>
          <p:cNvPr id="9" name="Slide Number Placeholder 8"/>
          <p:cNvSpPr>
            <a:spLocks noGrp="1"/>
          </p:cNvSpPr>
          <p:nvPr>
            <p:ph type="sldNum" sz="quarter" idx="12"/>
          </p:nvPr>
        </p:nvSpPr>
        <p:spPr/>
        <p:txBody>
          <a:bodyPr/>
          <a:lstStyle/>
          <a:p>
            <a:fld id="{12133A43-8DEB-438A-A23C-93056FC04C12}" type="slidenum">
              <a:rPr lang="en-US" smtClean="0"/>
              <a:pPr/>
              <a:t>27</a:t>
            </a:fld>
            <a:endParaRPr lang="en-US"/>
          </a:p>
        </p:txBody>
      </p:sp>
    </p:spTree>
    <p:extLst>
      <p:ext uri="{BB962C8B-B14F-4D97-AF65-F5344CB8AC3E}">
        <p14:creationId xmlns:p14="http://schemas.microsoft.com/office/powerpoint/2010/main" val="230664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Results: </a:t>
            </a:r>
            <a:br>
              <a:rPr lang="en-US" dirty="0" smtClean="0"/>
            </a:br>
            <a:r>
              <a:rPr lang="en-US" dirty="0" smtClean="0"/>
              <a:t>Common </a:t>
            </a:r>
            <a:r>
              <a:rPr lang="en-US" dirty="0" smtClean="0">
                <a:effectLst/>
              </a:rPr>
              <a:t>Syndromes</a:t>
            </a:r>
            <a:endParaRPr lang="en-US" dirty="0">
              <a:effectLst/>
            </a:endParaRPr>
          </a:p>
        </p:txBody>
      </p:sp>
      <p:sp>
        <p:nvSpPr>
          <p:cNvPr id="8" name="Text Placeholder 7"/>
          <p:cNvSpPr>
            <a:spLocks noGrp="1"/>
          </p:cNvSpPr>
          <p:nvPr>
            <p:ph type="body" idx="1"/>
          </p:nvPr>
        </p:nvSpPr>
        <p:spPr>
          <a:xfrm>
            <a:off x="457200" y="1542824"/>
            <a:ext cx="4040188" cy="639762"/>
          </a:xfrm>
          <a:ln>
            <a:noFill/>
          </a:ln>
        </p:spPr>
        <p:txBody>
          <a:bodyPr>
            <a:normAutofit/>
          </a:bodyPr>
          <a:lstStyle/>
          <a:p>
            <a:pPr algn="ctr"/>
            <a:r>
              <a:rPr lang="en-US" sz="2800" u="sng" dirty="0" smtClean="0"/>
              <a:t>Syndrome</a:t>
            </a:r>
            <a:endParaRPr lang="en-US" sz="2800" u="sng" dirty="0"/>
          </a:p>
        </p:txBody>
      </p:sp>
      <p:sp>
        <p:nvSpPr>
          <p:cNvPr id="3" name="Content Placeholder 2"/>
          <p:cNvSpPr>
            <a:spLocks noGrp="1"/>
          </p:cNvSpPr>
          <p:nvPr>
            <p:ph sz="half" idx="2"/>
          </p:nvPr>
        </p:nvSpPr>
        <p:spPr>
          <a:xfrm>
            <a:off x="457200" y="2174874"/>
            <a:ext cx="4040188" cy="3844926"/>
          </a:xfrm>
          <a:ln>
            <a:noFill/>
          </a:ln>
        </p:spPr>
        <p:txBody>
          <a:bodyPr>
            <a:normAutofit lnSpcReduction="10000"/>
          </a:bodyPr>
          <a:lstStyle/>
          <a:p>
            <a:pPr>
              <a:spcBef>
                <a:spcPts val="0"/>
              </a:spcBef>
            </a:pPr>
            <a:endParaRPr lang="en-US" dirty="0" smtClean="0"/>
          </a:p>
          <a:p>
            <a:pPr>
              <a:spcBef>
                <a:spcPts val="0"/>
              </a:spcBef>
            </a:pPr>
            <a:r>
              <a:rPr lang="en-US" sz="2800" dirty="0" smtClean="0"/>
              <a:t>Hereditary Breast </a:t>
            </a:r>
          </a:p>
          <a:p>
            <a:pPr marL="228600" indent="0">
              <a:spcBef>
                <a:spcPts val="0"/>
              </a:spcBef>
              <a:buNone/>
            </a:pPr>
            <a:r>
              <a:rPr lang="en-US" sz="2800" dirty="0" smtClean="0"/>
              <a:t>  </a:t>
            </a:r>
            <a:r>
              <a:rPr lang="en-US" sz="2800" dirty="0" smtClean="0"/>
              <a:t>and </a:t>
            </a:r>
            <a:r>
              <a:rPr lang="en-US" sz="2800" dirty="0" smtClean="0"/>
              <a:t>Ovarian </a:t>
            </a:r>
            <a:r>
              <a:rPr lang="en-US" sz="2800" dirty="0" smtClean="0"/>
              <a:t>Cancer</a:t>
            </a:r>
            <a:br>
              <a:rPr lang="en-US" sz="2800" dirty="0" smtClean="0"/>
            </a:br>
            <a:r>
              <a:rPr lang="en-US" sz="2800" dirty="0" smtClean="0"/>
              <a:t>  (HBOC</a:t>
            </a:r>
            <a:r>
              <a:rPr lang="en-US" sz="2800" dirty="0" smtClean="0"/>
              <a:t>)</a:t>
            </a:r>
          </a:p>
          <a:p>
            <a:pPr marL="0" indent="0">
              <a:spcBef>
                <a:spcPts val="0"/>
              </a:spcBef>
              <a:buNone/>
            </a:pPr>
            <a:endParaRPr lang="en-US" sz="2800" dirty="0"/>
          </a:p>
          <a:p>
            <a:pPr>
              <a:spcBef>
                <a:spcPts val="0"/>
              </a:spcBef>
            </a:pPr>
            <a:endParaRPr lang="en-US" sz="2800" dirty="0" smtClean="0"/>
          </a:p>
          <a:p>
            <a:pPr>
              <a:spcBef>
                <a:spcPts val="0"/>
              </a:spcBef>
            </a:pPr>
            <a:endParaRPr lang="en-US" sz="2800" dirty="0"/>
          </a:p>
          <a:p>
            <a:pPr>
              <a:spcBef>
                <a:spcPts val="0"/>
              </a:spcBef>
            </a:pPr>
            <a:r>
              <a:rPr lang="en-US" sz="2800" dirty="0" smtClean="0"/>
              <a:t>Lynch Syndrome</a:t>
            </a:r>
            <a:br>
              <a:rPr lang="en-US" sz="2800" dirty="0" smtClean="0"/>
            </a:br>
            <a:endParaRPr lang="en-US" sz="2800" dirty="0"/>
          </a:p>
        </p:txBody>
      </p:sp>
      <p:sp>
        <p:nvSpPr>
          <p:cNvPr id="9" name="Text Placeholder 8"/>
          <p:cNvSpPr>
            <a:spLocks noGrp="1"/>
          </p:cNvSpPr>
          <p:nvPr>
            <p:ph type="body" sz="quarter" idx="3"/>
          </p:nvPr>
        </p:nvSpPr>
        <p:spPr>
          <a:ln>
            <a:noFill/>
          </a:ln>
        </p:spPr>
        <p:txBody>
          <a:bodyPr>
            <a:normAutofit/>
          </a:bodyPr>
          <a:lstStyle/>
          <a:p>
            <a:pPr algn="ctr"/>
            <a:r>
              <a:rPr lang="en-US" sz="2800" u="sng" dirty="0" smtClean="0"/>
              <a:t>Associated Cancers</a:t>
            </a:r>
            <a:endParaRPr lang="en-US" sz="2800" u="sng" dirty="0"/>
          </a:p>
        </p:txBody>
      </p:sp>
      <p:sp>
        <p:nvSpPr>
          <p:cNvPr id="7" name="Content Placeholder 6"/>
          <p:cNvSpPr>
            <a:spLocks noGrp="1"/>
          </p:cNvSpPr>
          <p:nvPr>
            <p:ph sz="quarter" idx="4"/>
          </p:nvPr>
        </p:nvSpPr>
        <p:spPr>
          <a:xfrm>
            <a:off x="4645025" y="2174874"/>
            <a:ext cx="4041775" cy="3997325"/>
          </a:xfrm>
          <a:ln>
            <a:noFill/>
          </a:ln>
        </p:spPr>
        <p:txBody>
          <a:bodyPr>
            <a:normAutofit lnSpcReduction="10000"/>
          </a:bodyPr>
          <a:lstStyle/>
          <a:p>
            <a:pPr marL="0" indent="0">
              <a:spcBef>
                <a:spcPts val="0"/>
              </a:spcBef>
              <a:buNone/>
            </a:pPr>
            <a:endParaRPr lang="en-US" dirty="0"/>
          </a:p>
          <a:p>
            <a:pPr>
              <a:spcBef>
                <a:spcPts val="0"/>
              </a:spcBef>
            </a:pPr>
            <a:endParaRPr lang="en-US" sz="2800" dirty="0" smtClean="0"/>
          </a:p>
          <a:p>
            <a:pPr>
              <a:spcBef>
                <a:spcPts val="0"/>
              </a:spcBef>
            </a:pPr>
            <a:r>
              <a:rPr lang="en-US" sz="2800" dirty="0" smtClean="0"/>
              <a:t>Breast and ovarian</a:t>
            </a:r>
            <a:br>
              <a:rPr lang="en-US" sz="2800" dirty="0" smtClean="0"/>
            </a:br>
            <a:endParaRPr lang="en-US" sz="2800" dirty="0" smtClean="0"/>
          </a:p>
          <a:p>
            <a:pPr>
              <a:spcBef>
                <a:spcPts val="0"/>
              </a:spcBef>
            </a:pPr>
            <a:endParaRPr lang="en-US" sz="2800" dirty="0"/>
          </a:p>
          <a:p>
            <a:pPr>
              <a:spcBef>
                <a:spcPts val="0"/>
              </a:spcBef>
            </a:pPr>
            <a:endParaRPr lang="en-US" sz="2800" dirty="0" smtClean="0"/>
          </a:p>
          <a:p>
            <a:pPr marL="0" indent="0">
              <a:spcBef>
                <a:spcPts val="0"/>
              </a:spcBef>
              <a:buNone/>
            </a:pPr>
            <a:endParaRPr lang="en-US" sz="2800" dirty="0" smtClean="0"/>
          </a:p>
          <a:p>
            <a:pPr>
              <a:spcBef>
                <a:spcPts val="0"/>
              </a:spcBef>
            </a:pPr>
            <a:r>
              <a:rPr lang="en-US" sz="2800" dirty="0" smtClean="0"/>
              <a:t>Colon</a:t>
            </a:r>
            <a:r>
              <a:rPr lang="en-US" sz="2800" dirty="0"/>
              <a:t>, </a:t>
            </a:r>
            <a:r>
              <a:rPr lang="en-US" sz="2800" dirty="0" smtClean="0"/>
              <a:t>rectal, uterine, ovarian</a:t>
            </a:r>
            <a:br>
              <a:rPr lang="en-US" sz="2800" dirty="0" smtClean="0"/>
            </a:br>
            <a:endParaRPr lang="en-US" sz="2800"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28</a:t>
            </a:fld>
            <a:endParaRPr lang="en-US" dirty="0"/>
          </a:p>
        </p:txBody>
      </p:sp>
      <p:sp>
        <p:nvSpPr>
          <p:cNvPr id="10" name="Right Arrow 9"/>
          <p:cNvSpPr/>
          <p:nvPr/>
        </p:nvSpPr>
        <p:spPr>
          <a:xfrm>
            <a:off x="3124200" y="3352800"/>
            <a:ext cx="12192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124200" y="5257800"/>
            <a:ext cx="12192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5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in genetic counseling</a:t>
            </a:r>
            <a:endParaRPr lang="en-US" dirty="0"/>
          </a:p>
        </p:txBody>
      </p:sp>
      <p:sp>
        <p:nvSpPr>
          <p:cNvPr id="3" name="Content Placeholder 2"/>
          <p:cNvSpPr>
            <a:spLocks noGrp="1"/>
          </p:cNvSpPr>
          <p:nvPr>
            <p:ph idx="1"/>
          </p:nvPr>
        </p:nvSpPr>
        <p:spPr>
          <a:xfrm>
            <a:off x="2211968" y="1371600"/>
            <a:ext cx="6474832" cy="2886075"/>
          </a:xfrm>
        </p:spPr>
        <p:txBody>
          <a:bodyPr>
            <a:normAutofit fontScale="92500" lnSpcReduction="20000"/>
          </a:bodyPr>
          <a:lstStyle/>
          <a:p>
            <a:pPr>
              <a:lnSpc>
                <a:spcPct val="150000"/>
              </a:lnSpc>
            </a:pPr>
            <a:r>
              <a:rPr lang="en-US" dirty="0" smtClean="0"/>
              <a:t>Anxiety and depression</a:t>
            </a:r>
          </a:p>
          <a:p>
            <a:pPr>
              <a:lnSpc>
                <a:spcPct val="150000"/>
              </a:lnSpc>
            </a:pPr>
            <a:r>
              <a:rPr lang="en-US" dirty="0" smtClean="0"/>
              <a:t>Worry about children</a:t>
            </a:r>
          </a:p>
          <a:p>
            <a:pPr>
              <a:lnSpc>
                <a:spcPct val="150000"/>
              </a:lnSpc>
            </a:pPr>
            <a:r>
              <a:rPr lang="en-US" dirty="0" smtClean="0"/>
              <a:t>Family dynamics</a:t>
            </a:r>
          </a:p>
          <a:p>
            <a:pPr>
              <a:lnSpc>
                <a:spcPct val="150000"/>
              </a:lnSpc>
            </a:pPr>
            <a:r>
              <a:rPr lang="en-US" dirty="0" smtClean="0"/>
              <a:t>Hard decisions</a:t>
            </a:r>
          </a:p>
        </p:txBody>
      </p:sp>
      <p:sp>
        <p:nvSpPr>
          <p:cNvPr id="4" name="Date Placeholder 3"/>
          <p:cNvSpPr>
            <a:spLocks noGrp="1"/>
          </p:cNvSpPr>
          <p:nvPr>
            <p:ph type="dt" sz="half" idx="10"/>
          </p:nvPr>
        </p:nvSpPr>
        <p:spPr/>
        <p:txBody>
          <a:bodyPr/>
          <a:lstStyle/>
          <a:p>
            <a:r>
              <a:rPr lang="en-US" smtClean="0"/>
              <a:t>March 2016</a:t>
            </a:r>
            <a:endParaRPr lang="en-US" dirty="0"/>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29</a:t>
            </a:fld>
            <a:endParaRPr lang="en-US"/>
          </a:p>
        </p:txBody>
      </p:sp>
      <p:pic>
        <p:nvPicPr>
          <p:cNvPr id="2050" name="Picture 2" descr="http://tse1.mm.bing.net/th?&amp;id=JN.gJVUXsfwNjVvhSGWKM6eTw&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1676400" cy="17523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healthcareupdates.com/wp-content/uploads/2013/10/Cancelled-Health-Pl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57676"/>
            <a:ext cx="2595136" cy="17335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se1.mm.bing.net/th?&amp;id=JN.bDJipUF9cSeqzhHs939%2buQ&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957" y="2743200"/>
            <a:ext cx="2857500" cy="18954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98173" y="5102887"/>
            <a:ext cx="4767398" cy="830997"/>
          </a:xfrm>
          <a:prstGeom prst="rect">
            <a:avLst/>
          </a:prstGeom>
          <a:noFill/>
        </p:spPr>
        <p:txBody>
          <a:bodyPr wrap="square" rtlCol="0">
            <a:spAutoFit/>
          </a:bodyPr>
          <a:lstStyle/>
          <a:p>
            <a:pPr marL="457200" indent="-457200">
              <a:buFont typeface="Arial" panose="020B0604020202020204" pitchFamily="34" charset="0"/>
              <a:buChar char="•"/>
            </a:pPr>
            <a:r>
              <a:rPr lang="en-US" sz="3000" dirty="0">
                <a:effectLst/>
              </a:rPr>
              <a:t>Genetic discrimination</a:t>
            </a:r>
          </a:p>
          <a:p>
            <a:endParaRPr lang="en-US" dirty="0">
              <a:effectLst/>
            </a:endParaRPr>
          </a:p>
        </p:txBody>
      </p:sp>
    </p:spTree>
    <p:extLst>
      <p:ext uri="{BB962C8B-B14F-4D97-AF65-F5344CB8AC3E}">
        <p14:creationId xmlns:p14="http://schemas.microsoft.com/office/powerpoint/2010/main" val="136620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“genetics”?</a:t>
            </a:r>
            <a:endParaRPr lang="en-US" dirty="0"/>
          </a:p>
        </p:txBody>
      </p:sp>
      <p:sp>
        <p:nvSpPr>
          <p:cNvPr id="3" name="Content Placeholder 2"/>
          <p:cNvSpPr>
            <a:spLocks noGrp="1"/>
          </p:cNvSpPr>
          <p:nvPr>
            <p:ph idx="1"/>
          </p:nvPr>
        </p:nvSpPr>
        <p:spPr>
          <a:xfrm>
            <a:off x="457200" y="1600201"/>
            <a:ext cx="8229600" cy="1676399"/>
          </a:xfrm>
        </p:spPr>
        <p:txBody>
          <a:bodyPr>
            <a:normAutofit/>
          </a:bodyPr>
          <a:lstStyle/>
          <a:p>
            <a:pPr marL="0" indent="0" fontAlgn="base">
              <a:buNone/>
            </a:pPr>
            <a:r>
              <a:rPr lang="en-US" dirty="0"/>
              <a:t>Genetics is the study of heredity, the process of </a:t>
            </a:r>
            <a:r>
              <a:rPr lang="en-US" dirty="0" smtClean="0"/>
              <a:t>parents biologically passing </a:t>
            </a:r>
            <a:r>
              <a:rPr lang="en-US" dirty="0" smtClean="0">
                <a:effectLst/>
              </a:rPr>
              <a:t>particular traits </a:t>
            </a:r>
            <a:r>
              <a:rPr lang="en-US" dirty="0" smtClean="0"/>
              <a:t>to </a:t>
            </a:r>
            <a:r>
              <a:rPr lang="en-US" dirty="0"/>
              <a:t>their children. </a:t>
            </a:r>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dirty="0"/>
          </a:p>
        </p:txBody>
      </p:sp>
      <p:sp>
        <p:nvSpPr>
          <p:cNvPr id="6" name="Slide Number Placeholder 5"/>
          <p:cNvSpPr>
            <a:spLocks noGrp="1"/>
          </p:cNvSpPr>
          <p:nvPr>
            <p:ph type="sldNum" sz="quarter" idx="12"/>
          </p:nvPr>
        </p:nvSpPr>
        <p:spPr/>
        <p:txBody>
          <a:bodyPr/>
          <a:lstStyle/>
          <a:p>
            <a:fld id="{12133A43-8DEB-438A-A23C-93056FC04C12}" type="slidenum">
              <a:rPr lang="en-US" smtClean="0"/>
              <a:pPr/>
              <a:t>3</a:t>
            </a:fld>
            <a:endParaRPr lang="en-US"/>
          </a:p>
        </p:txBody>
      </p:sp>
      <p:pic>
        <p:nvPicPr>
          <p:cNvPr id="8196" name="Picture 4" descr="http://i.huffpost.com/gen/1350238/thumbs/o-JULIANNE-MOORE-faceboo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29" t="5645" r="15414" b="20348"/>
          <a:stretch/>
        </p:blipFill>
        <p:spPr bwMode="auto">
          <a:xfrm>
            <a:off x="5811003" y="4267200"/>
            <a:ext cx="2287968" cy="17232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3.bp.blogspot.com/-EWmbNNK_vCg/UAQV4ug_nbI/AAAAAAAAVGQ/0aUEmvAaNrA/s1600/pg-toddler-funniest-habits-toddler-reading-with-mom-fu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67200"/>
            <a:ext cx="24892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viewfromtheright.com/wp-content/uploads/2012/02/black-mother-and-chi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2895600"/>
            <a:ext cx="251263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7" name="Picture 6" descr="questionmar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533400"/>
            <a:ext cx="718348" cy="1066800"/>
          </a:xfrm>
          <a:prstGeom prst="rect">
            <a:avLst/>
          </a:prstGeom>
        </p:spPr>
      </p:pic>
      <p:sp>
        <p:nvSpPr>
          <p:cNvPr id="2" name="Title 1"/>
          <p:cNvSpPr>
            <a:spLocks noGrp="1"/>
          </p:cNvSpPr>
          <p:nvPr>
            <p:ph type="title"/>
          </p:nvPr>
        </p:nvSpPr>
        <p:spPr>
          <a:xfrm>
            <a:off x="381000" y="457200"/>
            <a:ext cx="8229600" cy="1143000"/>
          </a:xfrm>
        </p:spPr>
        <p:txBody>
          <a:bodyPr/>
          <a:lstStyle/>
          <a:p>
            <a:r>
              <a:rPr lang="en-US" dirty="0" smtClean="0"/>
              <a:t>Summary &amp; Questions</a:t>
            </a:r>
            <a:endParaRPr lang="en-US" dirty="0"/>
          </a:p>
        </p:txBody>
      </p:sp>
      <p:sp>
        <p:nvSpPr>
          <p:cNvPr id="3" name="Content Placeholder 2"/>
          <p:cNvSpPr>
            <a:spLocks noGrp="1"/>
          </p:cNvSpPr>
          <p:nvPr>
            <p:ph idx="1"/>
          </p:nvPr>
        </p:nvSpPr>
        <p:spPr>
          <a:xfrm>
            <a:off x="457200" y="1905000"/>
            <a:ext cx="8229600" cy="4221163"/>
          </a:xfrm>
        </p:spPr>
        <p:txBody>
          <a:bodyPr>
            <a:normAutofit lnSpcReduction="10000"/>
          </a:bodyPr>
          <a:lstStyle/>
          <a:p>
            <a:pPr>
              <a:spcAft>
                <a:spcPts val="1200"/>
              </a:spcAft>
            </a:pPr>
            <a:r>
              <a:rPr lang="en-US" dirty="0"/>
              <a:t>Basic concepts in genetics</a:t>
            </a:r>
          </a:p>
          <a:p>
            <a:pPr>
              <a:spcAft>
                <a:spcPts val="1200"/>
              </a:spcAft>
            </a:pPr>
            <a:r>
              <a:rPr lang="en-US" dirty="0"/>
              <a:t>How mutations lead to health issues </a:t>
            </a:r>
          </a:p>
          <a:p>
            <a:pPr>
              <a:spcAft>
                <a:spcPts val="1200"/>
              </a:spcAft>
            </a:pPr>
            <a:r>
              <a:rPr lang="en-US" dirty="0"/>
              <a:t>Sporadic cancer  vs. hereditary cancer </a:t>
            </a:r>
          </a:p>
          <a:p>
            <a:pPr>
              <a:spcAft>
                <a:spcPts val="1200"/>
              </a:spcAft>
            </a:pPr>
            <a:r>
              <a:rPr lang="en-US" dirty="0"/>
              <a:t>Genetic counseling</a:t>
            </a:r>
          </a:p>
          <a:p>
            <a:pPr>
              <a:spcAft>
                <a:spcPts val="1200"/>
              </a:spcAft>
            </a:pPr>
            <a:r>
              <a:rPr lang="en-US" dirty="0"/>
              <a:t>Family history and pedigrees </a:t>
            </a:r>
          </a:p>
          <a:p>
            <a:pPr>
              <a:spcAft>
                <a:spcPts val="1200"/>
              </a:spcAft>
            </a:pPr>
            <a:r>
              <a:rPr lang="en-US" dirty="0"/>
              <a:t>Genetic testing</a:t>
            </a:r>
          </a:p>
          <a:p>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30</a:t>
            </a:fld>
            <a:endParaRPr lang="en-US"/>
          </a:p>
        </p:txBody>
      </p:sp>
      <p:pic>
        <p:nvPicPr>
          <p:cNvPr id="8" name="Picture 7" descr="questionmar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420" y="533400"/>
            <a:ext cx="718348" cy="1066800"/>
          </a:xfrm>
          <a:prstGeom prst="rect">
            <a:avLst/>
          </a:prstGeom>
        </p:spPr>
      </p:pic>
    </p:spTree>
    <p:extLst>
      <p:ext uri="{BB962C8B-B14F-4D97-AF65-F5344CB8AC3E}">
        <p14:creationId xmlns:p14="http://schemas.microsoft.com/office/powerpoint/2010/main" val="32517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62"/>
            <a:ext cx="8229600" cy="792162"/>
          </a:xfrm>
        </p:spPr>
        <p:txBody>
          <a:bodyPr/>
          <a:lstStyle/>
          <a:p>
            <a:r>
              <a:rPr lang="en-US" dirty="0" smtClean="0"/>
              <a:t>For more information, go to</a:t>
            </a:r>
            <a:endParaRPr lang="en-US" dirty="0"/>
          </a:p>
        </p:txBody>
      </p:sp>
      <p:sp>
        <p:nvSpPr>
          <p:cNvPr id="4" name="Date Placeholder 3"/>
          <p:cNvSpPr>
            <a:spLocks noGrp="1"/>
          </p:cNvSpPr>
          <p:nvPr>
            <p:ph type="dt" sz="half" idx="10"/>
          </p:nvPr>
        </p:nvSpPr>
        <p:spPr/>
        <p:txBody>
          <a:bodyPr/>
          <a:lstStyle/>
          <a:p>
            <a:r>
              <a:rPr lang="en-US" dirty="0" smtClean="0"/>
              <a:t>March 2016</a:t>
            </a:r>
            <a:endParaRPr lang="en-US" dirty="0"/>
          </a:p>
        </p:txBody>
      </p:sp>
      <p:sp>
        <p:nvSpPr>
          <p:cNvPr id="5" name="Footer Placeholder 4"/>
          <p:cNvSpPr>
            <a:spLocks noGrp="1"/>
          </p:cNvSpPr>
          <p:nvPr>
            <p:ph type="ftr" sz="quarter" idx="11"/>
          </p:nvPr>
        </p:nvSpPr>
        <p:spPr/>
        <p:txBody>
          <a:bodyPr/>
          <a:lstStyle/>
          <a:p>
            <a:r>
              <a:rPr lang="en-US" dirty="0" smtClean="0"/>
              <a:t>Interpreting in Cancer Genetics</a:t>
            </a:r>
            <a:endParaRPr lang="en-US" dirty="0"/>
          </a:p>
        </p:txBody>
      </p:sp>
      <p:sp>
        <p:nvSpPr>
          <p:cNvPr id="6" name="Slide Number Placeholder 5"/>
          <p:cNvSpPr>
            <a:spLocks noGrp="1"/>
          </p:cNvSpPr>
          <p:nvPr>
            <p:ph type="sldNum" sz="quarter" idx="12"/>
          </p:nvPr>
        </p:nvSpPr>
        <p:spPr/>
        <p:txBody>
          <a:bodyPr/>
          <a:lstStyle/>
          <a:p>
            <a:fld id="{12133A43-8DEB-438A-A23C-93056FC04C12}" type="slidenum">
              <a:rPr lang="en-US" smtClean="0"/>
              <a:pPr/>
              <a:t>31</a:t>
            </a:fld>
            <a:endParaRPr lang="en-US"/>
          </a:p>
        </p:txBody>
      </p:sp>
      <p:sp>
        <p:nvSpPr>
          <p:cNvPr id="8" name="Rectangle 7"/>
          <p:cNvSpPr/>
          <p:nvPr/>
        </p:nvSpPr>
        <p:spPr>
          <a:xfrm>
            <a:off x="533400" y="838200"/>
            <a:ext cx="8229600" cy="5355312"/>
          </a:xfrm>
          <a:prstGeom prst="rect">
            <a:avLst/>
          </a:prstGeom>
          <a:solidFill>
            <a:schemeClr val="accent1">
              <a:lumMod val="20000"/>
              <a:lumOff val="80000"/>
            </a:schemeClr>
          </a:solidFill>
          <a:ln>
            <a:solidFill>
              <a:schemeClr val="tx1"/>
            </a:solidFill>
          </a:ln>
        </p:spPr>
        <p:txBody>
          <a:bodyPr wrap="square">
            <a:spAutoFit/>
          </a:bodyPr>
          <a:lstStyle/>
          <a:p>
            <a:pPr marL="342900" indent="-342900">
              <a:lnSpc>
                <a:spcPct val="90000"/>
              </a:lnSpc>
              <a:buFont typeface="Wingdings" charset="2"/>
              <a:buChar char="Ø"/>
            </a:pPr>
            <a:r>
              <a:rPr lang="en-US" sz="2000" dirty="0" smtClean="0">
                <a:solidFill>
                  <a:schemeClr val="bg1"/>
                </a:solidFill>
              </a:rPr>
              <a:t>NIH </a:t>
            </a:r>
            <a:r>
              <a:rPr lang="en-US" sz="2000" dirty="0">
                <a:solidFill>
                  <a:schemeClr val="bg1"/>
                </a:solidFill>
              </a:rPr>
              <a:t>Talking Glossary of Genetic Terms </a:t>
            </a:r>
            <a:r>
              <a:rPr lang="en-US" sz="2000" dirty="0" smtClean="0">
                <a:solidFill>
                  <a:schemeClr val="bg1"/>
                </a:solidFill>
              </a:rPr>
              <a:t/>
            </a:r>
            <a:br>
              <a:rPr lang="en-US" sz="2000" dirty="0" smtClean="0">
                <a:solidFill>
                  <a:schemeClr val="bg1"/>
                </a:solidFill>
              </a:rPr>
            </a:br>
            <a:r>
              <a:rPr lang="en-US" sz="2000" dirty="0" smtClean="0">
                <a:solidFill>
                  <a:schemeClr val="bg1"/>
                </a:solidFill>
                <a:hlinkClick r:id="rId3"/>
              </a:rPr>
              <a:t>https</a:t>
            </a:r>
            <a:r>
              <a:rPr lang="en-US" sz="2000" dirty="0">
                <a:solidFill>
                  <a:schemeClr val="bg1"/>
                </a:solidFill>
                <a:hlinkClick r:id="rId3"/>
              </a:rPr>
              <a:t>://www.genome.gov/Glossary</a:t>
            </a:r>
            <a:r>
              <a:rPr lang="en-US" sz="2000" dirty="0" smtClean="0">
                <a:solidFill>
                  <a:schemeClr val="bg1"/>
                </a:solidFill>
                <a:hlinkClick r:id="rId3"/>
              </a:rPr>
              <a:t>/</a:t>
            </a:r>
            <a:endParaRPr lang="en-US" sz="2000" dirty="0">
              <a:solidFill>
                <a:schemeClr val="bg1"/>
              </a:solidFill>
            </a:endParaRPr>
          </a:p>
          <a:p>
            <a:pPr marL="342900" indent="-342900">
              <a:lnSpc>
                <a:spcPct val="90000"/>
              </a:lnSpc>
              <a:buFont typeface="Wingdings" charset="2"/>
              <a:buChar char="Ø"/>
            </a:pPr>
            <a:endParaRPr lang="en-US" sz="2000" dirty="0">
              <a:solidFill>
                <a:schemeClr val="bg1"/>
              </a:solidFill>
            </a:endParaRPr>
          </a:p>
          <a:p>
            <a:pPr marL="342900" indent="-342900">
              <a:lnSpc>
                <a:spcPct val="90000"/>
              </a:lnSpc>
              <a:buFont typeface="Wingdings" charset="2"/>
              <a:buChar char="Ø"/>
            </a:pPr>
            <a:r>
              <a:rPr lang="en-US" sz="2000" dirty="0">
                <a:solidFill>
                  <a:schemeClr val="bg1"/>
                </a:solidFill>
              </a:rPr>
              <a:t>NIH </a:t>
            </a:r>
            <a:r>
              <a:rPr lang="en-US" sz="2000" dirty="0" err="1">
                <a:solidFill>
                  <a:schemeClr val="bg1"/>
                </a:solidFill>
              </a:rPr>
              <a:t>Glosario</a:t>
            </a:r>
            <a:r>
              <a:rPr lang="en-US" sz="2000" dirty="0">
                <a:solidFill>
                  <a:schemeClr val="bg1"/>
                </a:solidFill>
              </a:rPr>
              <a:t> </a:t>
            </a:r>
            <a:r>
              <a:rPr lang="en-US" sz="2000" dirty="0" err="1">
                <a:solidFill>
                  <a:schemeClr val="bg1"/>
                </a:solidFill>
              </a:rPr>
              <a:t>Hablado</a:t>
            </a:r>
            <a:r>
              <a:rPr lang="en-US" sz="2000" dirty="0">
                <a:solidFill>
                  <a:schemeClr val="bg1"/>
                </a:solidFill>
              </a:rPr>
              <a:t> de </a:t>
            </a:r>
            <a:r>
              <a:rPr lang="en-US" sz="2000" dirty="0" err="1">
                <a:solidFill>
                  <a:schemeClr val="bg1"/>
                </a:solidFill>
              </a:rPr>
              <a:t>Términos</a:t>
            </a:r>
            <a:r>
              <a:rPr lang="en-US" sz="2000" dirty="0">
                <a:solidFill>
                  <a:schemeClr val="bg1"/>
                </a:solidFill>
              </a:rPr>
              <a:t> </a:t>
            </a:r>
            <a:r>
              <a:rPr lang="en-US" sz="2000" dirty="0" err="1">
                <a:solidFill>
                  <a:schemeClr val="bg1"/>
                </a:solidFill>
              </a:rPr>
              <a:t>Genéticos</a:t>
            </a:r>
            <a:r>
              <a:rPr lang="en-US" sz="2000" dirty="0">
                <a:solidFill>
                  <a:schemeClr val="bg1"/>
                </a:solidFill>
              </a:rPr>
              <a:t> </a:t>
            </a:r>
            <a:r>
              <a:rPr lang="en-US" sz="2000" dirty="0" smtClean="0">
                <a:solidFill>
                  <a:schemeClr val="bg1"/>
                </a:solidFill>
              </a:rPr>
              <a:t/>
            </a:r>
            <a:br>
              <a:rPr lang="en-US" sz="2000" dirty="0" smtClean="0">
                <a:solidFill>
                  <a:schemeClr val="bg1"/>
                </a:solidFill>
              </a:rPr>
            </a:br>
            <a:r>
              <a:rPr lang="en-US" sz="2000" dirty="0" smtClean="0">
                <a:solidFill>
                  <a:schemeClr val="bg1"/>
                </a:solidFill>
                <a:hlinkClick r:id="rId4"/>
              </a:rPr>
              <a:t>http</a:t>
            </a:r>
            <a:r>
              <a:rPr lang="en-US" sz="2000" dirty="0">
                <a:solidFill>
                  <a:schemeClr val="bg1"/>
                </a:solidFill>
                <a:hlinkClick r:id="rId4"/>
              </a:rPr>
              <a:t>://www.genome.gov/GlossaryS/</a:t>
            </a:r>
            <a:endParaRPr lang="en-US" sz="2000" dirty="0">
              <a:solidFill>
                <a:schemeClr val="bg1"/>
              </a:solidFill>
            </a:endParaRPr>
          </a:p>
          <a:p>
            <a:pPr marL="342900" indent="-342900">
              <a:lnSpc>
                <a:spcPct val="90000"/>
              </a:lnSpc>
              <a:buFont typeface="Wingdings" charset="2"/>
              <a:buChar char="Ø"/>
            </a:pPr>
            <a:endParaRPr lang="en-US" sz="2000" dirty="0">
              <a:solidFill>
                <a:schemeClr val="bg1"/>
              </a:solidFill>
            </a:endParaRPr>
          </a:p>
          <a:p>
            <a:pPr marL="342900" indent="-342900">
              <a:lnSpc>
                <a:spcPct val="90000"/>
              </a:lnSpc>
              <a:buFont typeface="Wingdings" charset="2"/>
              <a:buChar char="Ø"/>
            </a:pPr>
            <a:r>
              <a:rPr lang="en-US" sz="2000" dirty="0">
                <a:solidFill>
                  <a:schemeClr val="bg1"/>
                </a:solidFill>
              </a:rPr>
              <a:t>FORCE (Facing Our Risk of Cancer </a:t>
            </a:r>
            <a:r>
              <a:rPr lang="en-US" sz="2000" dirty="0" smtClean="0">
                <a:solidFill>
                  <a:schemeClr val="bg1"/>
                </a:solidFill>
              </a:rPr>
              <a:t>Empowered)</a:t>
            </a:r>
            <a:br>
              <a:rPr lang="en-US" sz="2000" dirty="0" smtClean="0">
                <a:solidFill>
                  <a:schemeClr val="bg1"/>
                </a:solidFill>
              </a:rPr>
            </a:br>
            <a:r>
              <a:rPr lang="en-US" sz="2000" dirty="0" smtClean="0">
                <a:solidFill>
                  <a:schemeClr val="bg1"/>
                </a:solidFill>
                <a:hlinkClick r:id="rId5"/>
              </a:rPr>
              <a:t>http</a:t>
            </a:r>
            <a:r>
              <a:rPr lang="en-US" sz="2000" dirty="0">
                <a:solidFill>
                  <a:schemeClr val="bg1"/>
                </a:solidFill>
                <a:hlinkClick r:id="rId5"/>
              </a:rPr>
              <a:t>://www.facingourrisk.org/understanding-brca-and-hboc/index.php</a:t>
            </a:r>
            <a:endParaRPr lang="en-US" sz="2000" dirty="0">
              <a:solidFill>
                <a:schemeClr val="bg1"/>
              </a:solidFill>
            </a:endParaRPr>
          </a:p>
          <a:p>
            <a:pPr marL="342900" indent="-342900">
              <a:lnSpc>
                <a:spcPct val="90000"/>
              </a:lnSpc>
              <a:buFont typeface="Wingdings" charset="2"/>
              <a:buChar char="Ø"/>
            </a:pPr>
            <a:endParaRPr lang="en-US" sz="2000" dirty="0">
              <a:solidFill>
                <a:schemeClr val="bg1"/>
              </a:solidFill>
            </a:endParaRPr>
          </a:p>
          <a:p>
            <a:pPr marL="342900" indent="-342900">
              <a:lnSpc>
                <a:spcPct val="90000"/>
              </a:lnSpc>
              <a:buFont typeface="Wingdings" charset="2"/>
              <a:buChar char="Ø"/>
            </a:pPr>
            <a:r>
              <a:rPr lang="en-US" sz="2000" dirty="0">
                <a:solidFill>
                  <a:schemeClr val="bg1"/>
                </a:solidFill>
              </a:rPr>
              <a:t>Does it Run in the Family? A Guide to </a:t>
            </a:r>
            <a:r>
              <a:rPr lang="en-US" sz="2000" dirty="0" smtClean="0">
                <a:solidFill>
                  <a:schemeClr val="bg1"/>
                </a:solidFill>
              </a:rPr>
              <a:t>Genetics </a:t>
            </a:r>
            <a:r>
              <a:rPr lang="en-US" sz="2000" dirty="0">
                <a:solidFill>
                  <a:schemeClr val="bg1"/>
                </a:solidFill>
              </a:rPr>
              <a:t>and H</a:t>
            </a:r>
            <a:r>
              <a:rPr lang="en-US" sz="2000" dirty="0" smtClean="0">
                <a:solidFill>
                  <a:schemeClr val="bg1"/>
                </a:solidFill>
              </a:rPr>
              <a:t>ealth</a:t>
            </a:r>
            <a:br>
              <a:rPr lang="en-US" sz="2000" dirty="0" smtClean="0">
                <a:solidFill>
                  <a:schemeClr val="bg1"/>
                </a:solidFill>
              </a:rPr>
            </a:br>
            <a:r>
              <a:rPr lang="en-US" sz="2000" dirty="0" smtClean="0">
                <a:solidFill>
                  <a:schemeClr val="bg1"/>
                </a:solidFill>
                <a:hlinkClick r:id="rId6"/>
              </a:rPr>
              <a:t>http</a:t>
            </a:r>
            <a:r>
              <a:rPr lang="en-US" sz="2000" dirty="0">
                <a:solidFill>
                  <a:schemeClr val="bg1"/>
                </a:solidFill>
                <a:hlinkClick r:id="rId6"/>
              </a:rPr>
              <a:t>://www.geneticalliance.org/sites/default/files/publicationsarchive/Book2.GA_lowlitFHHT.pdf</a:t>
            </a:r>
            <a:r>
              <a:rPr lang="en-US" sz="2000" dirty="0">
                <a:solidFill>
                  <a:schemeClr val="bg1"/>
                </a:solidFill>
              </a:rPr>
              <a:t>  </a:t>
            </a:r>
            <a:br>
              <a:rPr lang="en-US" sz="2000" dirty="0">
                <a:solidFill>
                  <a:schemeClr val="bg1"/>
                </a:solidFill>
              </a:rPr>
            </a:br>
            <a:r>
              <a:rPr lang="en-US" sz="2000" dirty="0" smtClean="0">
                <a:solidFill>
                  <a:schemeClr val="bg1"/>
                </a:solidFill>
              </a:rPr>
              <a:t>(</a:t>
            </a:r>
            <a:r>
              <a:rPr lang="en-US" sz="2000" dirty="0">
                <a:solidFill>
                  <a:schemeClr val="bg1"/>
                </a:solidFill>
              </a:rPr>
              <a:t>English, Spanish, Tagalog</a:t>
            </a:r>
            <a:r>
              <a:rPr lang="en-US" sz="2000" dirty="0" smtClean="0">
                <a:solidFill>
                  <a:schemeClr val="bg1"/>
                </a:solidFill>
              </a:rPr>
              <a:t>)</a:t>
            </a:r>
          </a:p>
          <a:p>
            <a:pPr marL="342900" indent="-342900">
              <a:lnSpc>
                <a:spcPct val="90000"/>
              </a:lnSpc>
              <a:buFont typeface="Wingdings" charset="2"/>
              <a:buChar char="Ø"/>
            </a:pPr>
            <a:endParaRPr lang="en-US" sz="2000" dirty="0" smtClean="0">
              <a:solidFill>
                <a:schemeClr val="bg1"/>
              </a:solidFill>
            </a:endParaRPr>
          </a:p>
          <a:p>
            <a:pPr marL="342900" indent="-342900">
              <a:lnSpc>
                <a:spcPct val="90000"/>
              </a:lnSpc>
              <a:buFont typeface="Wingdings" charset="2"/>
              <a:buChar char="Ø"/>
            </a:pPr>
            <a:r>
              <a:rPr lang="en-US" sz="2000" dirty="0" smtClean="0">
                <a:solidFill>
                  <a:schemeClr val="bg1"/>
                </a:solidFill>
              </a:rPr>
              <a:t>Learning Genetics, from Columbia University Medical Center </a:t>
            </a:r>
            <a:r>
              <a:rPr lang="en-US" sz="2000" dirty="0">
                <a:solidFill>
                  <a:schemeClr val="bg1"/>
                </a:solidFill>
                <a:hlinkClick r:id="rId7"/>
              </a:rPr>
              <a:t/>
            </a:r>
            <a:br>
              <a:rPr lang="en-US" sz="2000" dirty="0">
                <a:solidFill>
                  <a:schemeClr val="bg1"/>
                </a:solidFill>
                <a:hlinkClick r:id="rId7"/>
              </a:rPr>
            </a:br>
            <a:r>
              <a:rPr lang="en-US" sz="2000" u="sng" dirty="0" smtClean="0">
                <a:hlinkClick r:id="rId7"/>
              </a:rPr>
              <a:t>http</a:t>
            </a:r>
            <a:r>
              <a:rPr lang="en-US" sz="2000" u="sng" dirty="0">
                <a:hlinkClick r:id="rId7"/>
              </a:rPr>
              <a:t>://www.learninggenetics.org/index.html</a:t>
            </a:r>
            <a:endParaRPr lang="en-US" sz="2000" dirty="0" smtClean="0">
              <a:solidFill>
                <a:schemeClr val="bg1"/>
              </a:solidFill>
            </a:endParaRPr>
          </a:p>
          <a:p>
            <a:pPr marL="342900" indent="-342900">
              <a:lnSpc>
                <a:spcPct val="90000"/>
              </a:lnSpc>
              <a:buFont typeface="Wingdings" charset="2"/>
              <a:buChar char="Ø"/>
            </a:pPr>
            <a:endParaRPr lang="en-US" sz="2000" dirty="0">
              <a:solidFill>
                <a:schemeClr val="bg1"/>
              </a:solidFill>
            </a:endParaRPr>
          </a:p>
          <a:p>
            <a:pPr marL="342900" indent="-342900">
              <a:lnSpc>
                <a:spcPct val="90000"/>
              </a:lnSpc>
              <a:buFont typeface="Wingdings" charset="2"/>
              <a:buChar char="Ø"/>
            </a:pPr>
            <a:r>
              <a:rPr lang="en-US" sz="2000" dirty="0">
                <a:solidFill>
                  <a:schemeClr val="bg1"/>
                </a:solidFill>
              </a:rPr>
              <a:t>National Society of Genetic </a:t>
            </a:r>
            <a:r>
              <a:rPr lang="en-US" sz="2000" dirty="0" smtClean="0">
                <a:solidFill>
                  <a:schemeClr val="bg1"/>
                </a:solidFill>
              </a:rPr>
              <a:t>Counselors</a:t>
            </a:r>
            <a:br>
              <a:rPr lang="en-US" sz="2000" dirty="0" smtClean="0">
                <a:solidFill>
                  <a:schemeClr val="bg1"/>
                </a:solidFill>
              </a:rPr>
            </a:br>
            <a:r>
              <a:rPr lang="en-US" sz="2000" dirty="0" smtClean="0">
                <a:hlinkClick r:id="rId8"/>
              </a:rPr>
              <a:t>http</a:t>
            </a:r>
            <a:r>
              <a:rPr lang="en-US" sz="2000" dirty="0">
                <a:hlinkClick r:id="rId8"/>
              </a:rPr>
              <a:t>://www.nsgc.org</a:t>
            </a:r>
            <a:r>
              <a:rPr lang="en-US" sz="2000" dirty="0" smtClean="0">
                <a:hlinkClick r:id="rId8"/>
              </a:rPr>
              <a:t>/</a:t>
            </a:r>
            <a:endParaRPr lang="en-US" sz="2000" dirty="0" smtClean="0"/>
          </a:p>
        </p:txBody>
      </p:sp>
    </p:spTree>
    <p:extLst>
      <p:ext uri="{BB962C8B-B14F-4D97-AF65-F5344CB8AC3E}">
        <p14:creationId xmlns:p14="http://schemas.microsoft.com/office/powerpoint/2010/main" val="1523694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is genetics discussed?</a:t>
            </a:r>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4</a:t>
            </a:fld>
            <a:endParaRPr lang="en-US"/>
          </a:p>
        </p:txBody>
      </p:sp>
      <p:graphicFrame>
        <p:nvGraphicFramePr>
          <p:cNvPr id="7" name="Chart 6"/>
          <p:cNvGraphicFramePr/>
          <p:nvPr>
            <p:extLst>
              <p:ext uri="{D42A27DB-BD31-4B8C-83A1-F6EECF244321}">
                <p14:modId xmlns:p14="http://schemas.microsoft.com/office/powerpoint/2010/main" val="2636195523"/>
              </p:ext>
            </p:extLst>
          </p:nvPr>
        </p:nvGraphicFramePr>
        <p:xfrm>
          <a:off x="685800" y="1447800"/>
          <a:ext cx="7696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152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Genetics and Environment</a:t>
            </a:r>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5</a:t>
            </a:fld>
            <a:endParaRPr lang="en-US"/>
          </a:p>
        </p:txBody>
      </p:sp>
      <p:sp>
        <p:nvSpPr>
          <p:cNvPr id="8" name="TextBox 7"/>
          <p:cNvSpPr txBox="1"/>
          <p:nvPr/>
        </p:nvSpPr>
        <p:spPr>
          <a:xfrm>
            <a:off x="660857" y="1752600"/>
            <a:ext cx="3796489" cy="584775"/>
          </a:xfrm>
          <a:prstGeom prst="rect">
            <a:avLst/>
          </a:prstGeom>
          <a:solidFill>
            <a:srgbClr val="FF9900"/>
          </a:solidFill>
        </p:spPr>
        <p:txBody>
          <a:bodyPr wrap="none" rtlCol="0">
            <a:spAutoFit/>
          </a:bodyPr>
          <a:lstStyle/>
          <a:p>
            <a:pPr algn="ctr"/>
            <a:r>
              <a:rPr lang="en-US" sz="3200" dirty="0" smtClean="0">
                <a:effectLst/>
              </a:rPr>
              <a:t>Environmental </a:t>
            </a:r>
            <a:r>
              <a:rPr lang="en-US" sz="3200" dirty="0" smtClean="0"/>
              <a:t>Cause </a:t>
            </a:r>
            <a:endParaRPr lang="en-US" sz="3200" dirty="0"/>
          </a:p>
        </p:txBody>
      </p:sp>
      <p:sp>
        <p:nvSpPr>
          <p:cNvPr id="9" name="TextBox 8"/>
          <p:cNvSpPr txBox="1"/>
          <p:nvPr/>
        </p:nvSpPr>
        <p:spPr>
          <a:xfrm>
            <a:off x="5410200" y="1736968"/>
            <a:ext cx="2743200" cy="584775"/>
          </a:xfrm>
          <a:prstGeom prst="rect">
            <a:avLst/>
          </a:prstGeom>
          <a:solidFill>
            <a:srgbClr val="996633"/>
          </a:solidFill>
        </p:spPr>
        <p:txBody>
          <a:bodyPr wrap="square" rtlCol="0">
            <a:spAutoFit/>
          </a:bodyPr>
          <a:lstStyle/>
          <a:p>
            <a:pPr algn="ctr"/>
            <a:r>
              <a:rPr lang="en-US" sz="3200" dirty="0" smtClean="0"/>
              <a:t>Genetic Cause</a:t>
            </a:r>
            <a:endParaRPr lang="en-US" sz="3200" dirty="0"/>
          </a:p>
        </p:txBody>
      </p:sp>
      <p:sp>
        <p:nvSpPr>
          <p:cNvPr id="10" name="TextBox 9"/>
          <p:cNvSpPr txBox="1"/>
          <p:nvPr/>
        </p:nvSpPr>
        <p:spPr>
          <a:xfrm>
            <a:off x="685800" y="3209105"/>
            <a:ext cx="7848600" cy="646331"/>
          </a:xfrm>
          <a:prstGeom prst="rect">
            <a:avLst/>
          </a:prstGeom>
          <a:gradFill flip="none" rotWithShape="1">
            <a:gsLst>
              <a:gs pos="0">
                <a:srgbClr val="996633"/>
              </a:gs>
              <a:gs pos="69580">
                <a:srgbClr val="FF9900"/>
              </a:gs>
              <a:gs pos="35000">
                <a:srgbClr val="996633"/>
              </a:gs>
              <a:gs pos="100000">
                <a:srgbClr val="FF9900"/>
              </a:gs>
            </a:gsLst>
            <a:lin ang="10800000" scaled="0"/>
            <a:tileRect/>
          </a:gradFill>
        </p:spPr>
        <p:txBody>
          <a:bodyPr wrap="square" rtlCol="0">
            <a:spAutoFit/>
          </a:bodyPr>
          <a:lstStyle/>
          <a:p>
            <a:pPr algn="ctr"/>
            <a:r>
              <a:rPr lang="en-US" sz="3600" dirty="0" smtClean="0"/>
              <a:t>Why do I have this medical problem? </a:t>
            </a:r>
            <a:endParaRPr lang="en-US" sz="3600" dirty="0"/>
          </a:p>
        </p:txBody>
      </p:sp>
      <p:sp>
        <p:nvSpPr>
          <p:cNvPr id="11" name="TextBox 10"/>
          <p:cNvSpPr txBox="1"/>
          <p:nvPr/>
        </p:nvSpPr>
        <p:spPr>
          <a:xfrm>
            <a:off x="2133600" y="4788391"/>
            <a:ext cx="5029200" cy="1077218"/>
          </a:xfrm>
          <a:prstGeom prst="rect">
            <a:avLst/>
          </a:prstGeom>
          <a:gradFill>
            <a:gsLst>
              <a:gs pos="83758">
                <a:srgbClr val="996633"/>
              </a:gs>
              <a:gs pos="67902">
                <a:srgbClr val="FF9900"/>
              </a:gs>
              <a:gs pos="54146">
                <a:srgbClr val="AF7400"/>
              </a:gs>
              <a:gs pos="40000">
                <a:srgbClr val="FF9900"/>
              </a:gs>
              <a:gs pos="13000">
                <a:srgbClr val="FF9900"/>
              </a:gs>
              <a:gs pos="0">
                <a:srgbClr val="825600"/>
              </a:gs>
              <a:gs pos="27000">
                <a:srgbClr val="825600"/>
              </a:gs>
              <a:gs pos="100000">
                <a:srgbClr val="FFA800"/>
              </a:gs>
            </a:gsLst>
            <a:lin ang="10800000" scaled="0"/>
          </a:gradFill>
        </p:spPr>
        <p:txBody>
          <a:bodyPr wrap="square" rtlCol="0">
            <a:spAutoFit/>
          </a:bodyPr>
          <a:lstStyle/>
          <a:p>
            <a:pPr algn="ctr"/>
            <a:r>
              <a:rPr lang="en-US" sz="3200" dirty="0" smtClean="0">
                <a:effectLst/>
              </a:rPr>
              <a:t>Multifactorial </a:t>
            </a:r>
            <a:r>
              <a:rPr lang="en-US" sz="3200" dirty="0" smtClean="0"/>
              <a:t>Cause</a:t>
            </a:r>
          </a:p>
          <a:p>
            <a:pPr algn="ctr"/>
            <a:r>
              <a:rPr lang="en-US" sz="3200" dirty="0" smtClean="0"/>
              <a:t>(genes plus environment)</a:t>
            </a:r>
            <a:endParaRPr lang="en-US" sz="3200" dirty="0"/>
          </a:p>
        </p:txBody>
      </p:sp>
      <p:sp>
        <p:nvSpPr>
          <p:cNvPr id="12" name="Down Arrow 11"/>
          <p:cNvSpPr/>
          <p:nvPr/>
        </p:nvSpPr>
        <p:spPr>
          <a:xfrm>
            <a:off x="914400" y="2467565"/>
            <a:ext cx="500743" cy="5582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543800" y="2467565"/>
            <a:ext cx="500743" cy="5582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0800000">
            <a:off x="4397828" y="4038600"/>
            <a:ext cx="500743" cy="5582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9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2016</a:t>
            </a:r>
            <a:endParaRPr lang="en-US" dirty="0"/>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6</a:t>
            </a:fld>
            <a:endParaRPr lang="en-US"/>
          </a:p>
        </p:txBody>
      </p:sp>
      <p:pic>
        <p:nvPicPr>
          <p:cNvPr id="307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t="7" b="7"/>
          <a:stretch>
            <a:fillRect/>
          </a:stretch>
        </p:blipFill>
        <p:spPr bwMode="auto">
          <a:xfrm>
            <a:off x="212084" y="152400"/>
            <a:ext cx="8779516" cy="624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10200" y="6172200"/>
            <a:ext cx="3429000" cy="261610"/>
          </a:xfrm>
          <a:prstGeom prst="rect">
            <a:avLst/>
          </a:prstGeom>
          <a:noFill/>
        </p:spPr>
        <p:txBody>
          <a:bodyPr wrap="square" rtlCol="0">
            <a:spAutoFit/>
          </a:bodyPr>
          <a:lstStyle/>
          <a:p>
            <a:r>
              <a:rPr lang="en-US" sz="1100" dirty="0"/>
              <a:t>https://public.ornl.gov/site/gallery/detail.cfm?id=396 </a:t>
            </a:r>
          </a:p>
        </p:txBody>
      </p:sp>
    </p:spTree>
    <p:extLst>
      <p:ext uri="{BB962C8B-B14F-4D97-AF65-F5344CB8AC3E}">
        <p14:creationId xmlns:p14="http://schemas.microsoft.com/office/powerpoint/2010/main" val="1199814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fontScale="90000"/>
          </a:bodyPr>
          <a:lstStyle/>
          <a:p>
            <a:pPr lvl="0"/>
            <a:r>
              <a:rPr lang="en-US" dirty="0"/>
              <a:t>How </a:t>
            </a:r>
            <a:r>
              <a:rPr lang="en-US" dirty="0" smtClean="0"/>
              <a:t>is genetic information passed on?</a:t>
            </a:r>
            <a:endParaRPr lang="en-US" dirty="0"/>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7</a:t>
            </a:fld>
            <a:endParaRPr lang="en-US" dirty="0"/>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1" y="838200"/>
            <a:ext cx="4273878" cy="543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800600" y="1143000"/>
            <a:ext cx="3964577" cy="4524315"/>
          </a:xfrm>
          <a:prstGeom prst="rect">
            <a:avLst/>
          </a:prstGeom>
          <a:noFill/>
        </p:spPr>
        <p:txBody>
          <a:bodyPr wrap="square" rtlCol="0">
            <a:spAutoFit/>
          </a:bodyPr>
          <a:lstStyle/>
          <a:p>
            <a:pPr algn="ctr"/>
            <a:r>
              <a:rPr lang="en-US" sz="2400" dirty="0" smtClean="0"/>
              <a:t>Humans have </a:t>
            </a:r>
            <a:r>
              <a:rPr lang="en-US" sz="2400" b="1" dirty="0" smtClean="0"/>
              <a:t>23 pairs </a:t>
            </a:r>
            <a:r>
              <a:rPr lang="en-US" sz="2400" dirty="0" smtClean="0"/>
              <a:t>of </a:t>
            </a:r>
            <a:r>
              <a:rPr lang="en-US" sz="2400" dirty="0" smtClean="0">
                <a:effectLst/>
              </a:rPr>
              <a:t>chromosomes in every cell. </a:t>
            </a:r>
          </a:p>
          <a:p>
            <a:pPr algn="ctr"/>
            <a:endParaRPr lang="en-US" sz="2400" dirty="0">
              <a:effectLst/>
            </a:endParaRPr>
          </a:p>
          <a:p>
            <a:pPr algn="ctr"/>
            <a:r>
              <a:rPr lang="en-US" sz="2400" dirty="0" smtClean="0">
                <a:effectLst/>
              </a:rPr>
              <a:t>The egg and sperm are special; they have </a:t>
            </a:r>
            <a:r>
              <a:rPr lang="en-US" sz="2400" dirty="0" smtClean="0">
                <a:solidFill>
                  <a:srgbClr val="FFFF00"/>
                </a:solidFill>
                <a:effectLst/>
              </a:rPr>
              <a:t>only </a:t>
            </a:r>
            <a:r>
              <a:rPr lang="en-US" sz="2400" dirty="0" smtClean="0">
                <a:solidFill>
                  <a:srgbClr val="FFFF00"/>
                </a:solidFill>
              </a:rPr>
              <a:t>one </a:t>
            </a:r>
            <a:r>
              <a:rPr lang="en-US" sz="2400" dirty="0" smtClean="0"/>
              <a:t>of each chromosome.</a:t>
            </a:r>
          </a:p>
          <a:p>
            <a:pPr algn="ctr"/>
            <a:endParaRPr lang="en-US" sz="2400" dirty="0"/>
          </a:p>
          <a:p>
            <a:pPr algn="ctr"/>
            <a:r>
              <a:rPr lang="en-US" sz="2400" dirty="0"/>
              <a:t>W</a:t>
            </a:r>
            <a:r>
              <a:rPr lang="en-US" sz="2400" dirty="0" smtClean="0"/>
              <a:t>hen an egg and sperm come together, they grow into a child who has </a:t>
            </a:r>
            <a:r>
              <a:rPr lang="en-US" sz="2400" dirty="0" smtClean="0">
                <a:solidFill>
                  <a:srgbClr val="FFFF00"/>
                </a:solidFill>
              </a:rPr>
              <a:t>two of each </a:t>
            </a:r>
            <a:r>
              <a:rPr lang="en-US" sz="2400" dirty="0" smtClean="0"/>
              <a:t>chromosome: one from Mom, and</a:t>
            </a:r>
            <a:r>
              <a:rPr lang="en-US" sz="2400" dirty="0"/>
              <a:t> </a:t>
            </a:r>
            <a:r>
              <a:rPr lang="en-US" sz="2400" dirty="0" smtClean="0"/>
              <a:t>one from Dad.</a:t>
            </a:r>
            <a:endParaRPr lang="en-US" sz="2400" dirty="0"/>
          </a:p>
        </p:txBody>
      </p:sp>
      <p:sp>
        <p:nvSpPr>
          <p:cNvPr id="3" name="TextBox 2"/>
          <p:cNvSpPr txBox="1"/>
          <p:nvPr/>
        </p:nvSpPr>
        <p:spPr>
          <a:xfrm>
            <a:off x="152400" y="6230779"/>
            <a:ext cx="5029200" cy="246221"/>
          </a:xfrm>
          <a:prstGeom prst="rect">
            <a:avLst/>
          </a:prstGeom>
          <a:noFill/>
        </p:spPr>
        <p:txBody>
          <a:bodyPr wrap="square" rtlCol="0">
            <a:spAutoFit/>
          </a:bodyPr>
          <a:lstStyle/>
          <a:p>
            <a:r>
              <a:rPr lang="en-US" sz="1000" dirty="0"/>
              <a:t>http://www.daviddarling.info/childrens_encyclopedia/Genetic_Engineering_Chapter1.html </a:t>
            </a:r>
          </a:p>
        </p:txBody>
      </p:sp>
    </p:spTree>
    <p:extLst>
      <p:ext uri="{BB962C8B-B14F-4D97-AF65-F5344CB8AC3E}">
        <p14:creationId xmlns:p14="http://schemas.microsoft.com/office/powerpoint/2010/main" val="146390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7" name="Picture 6" descr="questionmar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533400"/>
            <a:ext cx="718348" cy="1066800"/>
          </a:xfrm>
          <a:prstGeom prst="rect">
            <a:avLst/>
          </a:prstGeom>
        </p:spPr>
      </p:pic>
      <p:sp>
        <p:nvSpPr>
          <p:cNvPr id="2" name="Title 1"/>
          <p:cNvSpPr>
            <a:spLocks noGrp="1"/>
          </p:cNvSpPr>
          <p:nvPr>
            <p:ph type="title"/>
          </p:nvPr>
        </p:nvSpPr>
        <p:spPr>
          <a:xfrm>
            <a:off x="381000" y="457200"/>
            <a:ext cx="8229600" cy="1143000"/>
          </a:xfrm>
        </p:spPr>
        <p:txBody>
          <a:bodyPr/>
          <a:lstStyle/>
          <a:p>
            <a:r>
              <a:rPr lang="en-US" dirty="0" smtClean="0"/>
              <a:t>Summary &amp; Questions</a:t>
            </a:r>
            <a:endParaRPr lang="en-US" dirty="0"/>
          </a:p>
        </p:txBody>
      </p:sp>
      <p:sp>
        <p:nvSpPr>
          <p:cNvPr id="3" name="Content Placeholder 2"/>
          <p:cNvSpPr>
            <a:spLocks noGrp="1"/>
          </p:cNvSpPr>
          <p:nvPr>
            <p:ph idx="1"/>
          </p:nvPr>
        </p:nvSpPr>
        <p:spPr>
          <a:xfrm>
            <a:off x="457200" y="1905000"/>
            <a:ext cx="8229600" cy="4221163"/>
          </a:xfrm>
        </p:spPr>
        <p:txBody>
          <a:bodyPr/>
          <a:lstStyle/>
          <a:p>
            <a:pPr>
              <a:spcAft>
                <a:spcPts val="1200"/>
              </a:spcAft>
            </a:pPr>
            <a:r>
              <a:rPr lang="en-US" dirty="0" smtClean="0"/>
              <a:t>What is genetics?</a:t>
            </a:r>
            <a:endParaRPr lang="en-US" dirty="0"/>
          </a:p>
          <a:p>
            <a:pPr>
              <a:spcAft>
                <a:spcPts val="1200"/>
              </a:spcAft>
            </a:pPr>
            <a:r>
              <a:rPr lang="en-US" dirty="0" smtClean="0"/>
              <a:t>Heredity</a:t>
            </a:r>
          </a:p>
          <a:p>
            <a:pPr>
              <a:spcAft>
                <a:spcPts val="1200"/>
              </a:spcAft>
            </a:pPr>
            <a:r>
              <a:rPr lang="en-US" dirty="0" smtClean="0"/>
              <a:t>Where might you encounter genetics in the course of your work?</a:t>
            </a:r>
          </a:p>
          <a:p>
            <a:r>
              <a:rPr lang="en-US" dirty="0" smtClean="0"/>
              <a:t>What are genes? </a:t>
            </a:r>
            <a:r>
              <a:rPr lang="en-US" dirty="0"/>
              <a:t>DNA? Chromosomes?</a:t>
            </a:r>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8</a:t>
            </a:fld>
            <a:endParaRPr lang="en-US"/>
          </a:p>
        </p:txBody>
      </p:sp>
      <p:pic>
        <p:nvPicPr>
          <p:cNvPr id="8" name="Picture 7" descr="questionmar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420" y="533400"/>
            <a:ext cx="718348" cy="1066800"/>
          </a:xfrm>
          <a:prstGeom prst="rect">
            <a:avLst/>
          </a:prstGeom>
        </p:spPr>
      </p:pic>
    </p:spTree>
    <p:extLst>
      <p:ext uri="{BB962C8B-B14F-4D97-AF65-F5344CB8AC3E}">
        <p14:creationId xmlns:p14="http://schemas.microsoft.com/office/powerpoint/2010/main" val="45166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ln>
            <a:noFill/>
          </a:ln>
          <a:effectLst/>
        </p:spPr>
        <p:txBody>
          <a:bodyPr>
            <a:scene3d>
              <a:camera prst="orthographicFront"/>
              <a:lightRig rig="soft" dir="tl">
                <a:rot lat="0" lon="0" rev="0"/>
              </a:lightRig>
            </a:scene3d>
            <a:sp3d contourW="25400" prstMaterial="matte">
              <a:contourClr>
                <a:schemeClr val="accent2">
                  <a:tint val="20000"/>
                </a:schemeClr>
              </a:contourClr>
            </a:sp3d>
          </a:bodyPr>
          <a:lstStyle/>
          <a:p>
            <a:r>
              <a:rPr lang="en-US" dirty="0" smtClean="0">
                <a:effectLst/>
              </a:rPr>
              <a:t>Mutation</a:t>
            </a:r>
            <a:endParaRPr lang="en-US" spc="50" dirty="0">
              <a:ln w="11430"/>
              <a:effectLst/>
            </a:endParaRPr>
          </a:p>
        </p:txBody>
      </p:sp>
      <p:sp>
        <p:nvSpPr>
          <p:cNvPr id="4" name="Date Placeholder 3"/>
          <p:cNvSpPr>
            <a:spLocks noGrp="1"/>
          </p:cNvSpPr>
          <p:nvPr>
            <p:ph type="dt" sz="half" idx="10"/>
          </p:nvPr>
        </p:nvSpPr>
        <p:spPr/>
        <p:txBody>
          <a:bodyPr/>
          <a:lstStyle/>
          <a:p>
            <a:r>
              <a:rPr lang="en-US" smtClean="0"/>
              <a:t>March 2016</a:t>
            </a:r>
            <a:endParaRPr lang="en-US"/>
          </a:p>
        </p:txBody>
      </p:sp>
      <p:sp>
        <p:nvSpPr>
          <p:cNvPr id="5" name="Footer Placeholder 4"/>
          <p:cNvSpPr>
            <a:spLocks noGrp="1"/>
          </p:cNvSpPr>
          <p:nvPr>
            <p:ph type="ftr" sz="quarter" idx="11"/>
          </p:nvPr>
        </p:nvSpPr>
        <p:spPr/>
        <p:txBody>
          <a:bodyPr/>
          <a:lstStyle/>
          <a:p>
            <a:r>
              <a:rPr lang="en-US" smtClean="0"/>
              <a:t>Interpreting in Cancer Genetics</a:t>
            </a:r>
            <a:endParaRPr lang="en-US"/>
          </a:p>
        </p:txBody>
      </p:sp>
      <p:sp>
        <p:nvSpPr>
          <p:cNvPr id="6" name="Slide Number Placeholder 5"/>
          <p:cNvSpPr>
            <a:spLocks noGrp="1"/>
          </p:cNvSpPr>
          <p:nvPr>
            <p:ph type="sldNum" sz="quarter" idx="12"/>
          </p:nvPr>
        </p:nvSpPr>
        <p:spPr/>
        <p:txBody>
          <a:bodyPr/>
          <a:lstStyle/>
          <a:p>
            <a:fld id="{12133A43-8DEB-438A-A23C-93056FC04C12}" type="slidenum">
              <a:rPr lang="en-US" smtClean="0"/>
              <a:pPr/>
              <a:t>9</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67797"/>
            <a:ext cx="7735967" cy="4769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58583" y="6096000"/>
            <a:ext cx="3980617" cy="261610"/>
          </a:xfrm>
          <a:prstGeom prst="rect">
            <a:avLst/>
          </a:prstGeom>
          <a:noFill/>
        </p:spPr>
        <p:txBody>
          <a:bodyPr wrap="square" rtlCol="0">
            <a:spAutoFit/>
          </a:bodyPr>
          <a:lstStyle/>
          <a:p>
            <a:r>
              <a:rPr lang="en-US" sz="1100" dirty="0"/>
              <a:t>http://www.koshland-science-museum.org/exhibitdna/inh03.jsp </a:t>
            </a:r>
          </a:p>
        </p:txBody>
      </p:sp>
    </p:spTree>
    <p:extLst>
      <p:ext uri="{BB962C8B-B14F-4D97-AF65-F5344CB8AC3E}">
        <p14:creationId xmlns:p14="http://schemas.microsoft.com/office/powerpoint/2010/main" val="1002553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10090</TotalTime>
  <Words>6628</Words>
  <Application>Microsoft Office PowerPoint</Application>
  <PresentationFormat>On-screen Show (4:3)</PresentationFormat>
  <Paragraphs>653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An Introduction to Cancer Genetics  for Healthcare Interpreters</vt:lpstr>
      <vt:lpstr>What will you learn?</vt:lpstr>
      <vt:lpstr>What is “genetics”?</vt:lpstr>
      <vt:lpstr>Where is genetics discussed?</vt:lpstr>
      <vt:lpstr>Genetics and Environment</vt:lpstr>
      <vt:lpstr>PowerPoint Presentation</vt:lpstr>
      <vt:lpstr>How is genetic information passed on?</vt:lpstr>
      <vt:lpstr>Summary &amp; Questions</vt:lpstr>
      <vt:lpstr>Mutation</vt:lpstr>
      <vt:lpstr>Do all mutations cause illness?</vt:lpstr>
      <vt:lpstr>Do mutations cause cancer?</vt:lpstr>
      <vt:lpstr>So hereditary cancer . . . </vt:lpstr>
      <vt:lpstr>Other key concepts</vt:lpstr>
      <vt:lpstr>Summary &amp; Questions?</vt:lpstr>
      <vt:lpstr>What is genetic counseling?</vt:lpstr>
      <vt:lpstr>What do genetic counselors do?</vt:lpstr>
      <vt:lpstr>What to expect at  a cancer genetics appointment</vt:lpstr>
      <vt:lpstr>PowerPoint Presentation</vt:lpstr>
      <vt:lpstr>Challenges Constructing a Family Tree</vt:lpstr>
      <vt:lpstr>What is Genetic Testing?</vt:lpstr>
      <vt:lpstr>Genetic Testing </vt:lpstr>
      <vt:lpstr>Why do Genetic Testing?</vt:lpstr>
      <vt:lpstr>Why are some people hesitant?</vt:lpstr>
      <vt:lpstr>Summary &amp; Questions</vt:lpstr>
      <vt:lpstr>Why does genetic testing require informed consent?</vt:lpstr>
      <vt:lpstr>“Can you just read this form to the patient?”</vt:lpstr>
      <vt:lpstr>Genetic Test Results</vt:lpstr>
      <vt:lpstr>Test Results:  Common Syndromes</vt:lpstr>
      <vt:lpstr>Issues in genetic counseling</vt:lpstr>
      <vt:lpstr>Summary &amp; Questions</vt:lpstr>
      <vt:lpstr>For more information, go 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Palliative Care for health care interpreters</dc:title>
  <dc:creator>Anne</dc:creator>
  <cp:lastModifiedBy>Cindy</cp:lastModifiedBy>
  <cp:revision>405</cp:revision>
  <cp:lastPrinted>2015-11-20T17:41:29Z</cp:lastPrinted>
  <dcterms:created xsi:type="dcterms:W3CDTF">2012-01-17T23:26:41Z</dcterms:created>
  <dcterms:modified xsi:type="dcterms:W3CDTF">2016-09-20T15:59:00Z</dcterms:modified>
</cp:coreProperties>
</file>